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536" r:id="rId3"/>
    <p:sldId id="538" r:id="rId4"/>
    <p:sldId id="544" r:id="rId5"/>
    <p:sldId id="504" r:id="rId6"/>
    <p:sldId id="534" r:id="rId7"/>
    <p:sldId id="446" r:id="rId8"/>
    <p:sldId id="533" r:id="rId9"/>
    <p:sldId id="539" r:id="rId10"/>
    <p:sldId id="496" r:id="rId11"/>
    <p:sldId id="511" r:id="rId12"/>
    <p:sldId id="507" r:id="rId13"/>
    <p:sldId id="495" r:id="rId14"/>
    <p:sldId id="498" r:id="rId15"/>
    <p:sldId id="453" r:id="rId16"/>
    <p:sldId id="469" r:id="rId17"/>
    <p:sldId id="471" r:id="rId18"/>
    <p:sldId id="521" r:id="rId19"/>
    <p:sldId id="541" r:id="rId20"/>
    <p:sldId id="540" r:id="rId21"/>
    <p:sldId id="522" r:id="rId22"/>
    <p:sldId id="542" r:id="rId23"/>
    <p:sldId id="499" r:id="rId24"/>
    <p:sldId id="485" r:id="rId25"/>
    <p:sldId id="543" r:id="rId26"/>
    <p:sldId id="524" r:id="rId27"/>
    <p:sldId id="487" r:id="rId28"/>
    <p:sldId id="526" r:id="rId29"/>
    <p:sldId id="527" r:id="rId30"/>
    <p:sldId id="528" r:id="rId31"/>
    <p:sldId id="529" r:id="rId32"/>
    <p:sldId id="545" r:id="rId33"/>
    <p:sldId id="500" r:id="rId34"/>
    <p:sldId id="505" r:id="rId35"/>
    <p:sldId id="530" r:id="rId36"/>
    <p:sldId id="531" r:id="rId37"/>
    <p:sldId id="438"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B322"/>
    <a:srgbClr val="10181E"/>
    <a:srgbClr val="E9F1FC"/>
    <a:srgbClr val="7EA3BC"/>
    <a:srgbClr val="16232B"/>
    <a:srgbClr val="546775"/>
    <a:srgbClr val="91B0C5"/>
    <a:srgbClr val="414142"/>
    <a:srgbClr val="19262F"/>
    <a:srgbClr val="617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35" autoAdjust="0"/>
    <p:restoredTop sz="76994" autoAdjust="0"/>
  </p:normalViewPr>
  <p:slideViewPr>
    <p:cSldViewPr snapToGrid="0">
      <p:cViewPr varScale="1">
        <p:scale>
          <a:sx n="116" d="100"/>
          <a:sy n="116" d="100"/>
        </p:scale>
        <p:origin x="636"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103037B-ED7F-4559-8FCD-A0EBCD7E44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533D306-0D31-4710-9C63-BE246E29AE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DC71EB-C1D1-499B-B0DD-F38C386F4EAA}" type="datetimeFigureOut">
              <a:rPr lang="fr-FR" smtClean="0"/>
              <a:t>16/06/2021</a:t>
            </a:fld>
            <a:endParaRPr lang="fr-FR"/>
          </a:p>
        </p:txBody>
      </p:sp>
      <p:sp>
        <p:nvSpPr>
          <p:cNvPr id="4" name="Espace réservé du pied de page 3">
            <a:extLst>
              <a:ext uri="{FF2B5EF4-FFF2-40B4-BE49-F238E27FC236}">
                <a16:creationId xmlns:a16="http://schemas.microsoft.com/office/drawing/2014/main" id="{9226A4C8-4F31-4960-B7AC-BCD5CA5D1A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C6BA4314-267B-4B9A-AFAD-421C7B1B8F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48A0AC-5AE5-4131-AB0C-E9717E06AD5F}" type="slidenum">
              <a:rPr lang="fr-FR" smtClean="0"/>
              <a:t>‹N°›</a:t>
            </a:fld>
            <a:endParaRPr lang="fr-FR"/>
          </a:p>
        </p:txBody>
      </p:sp>
    </p:spTree>
    <p:extLst>
      <p:ext uri="{BB962C8B-B14F-4D97-AF65-F5344CB8AC3E}">
        <p14:creationId xmlns:p14="http://schemas.microsoft.com/office/powerpoint/2010/main" val="4479916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AC22AC-22B9-4FB2-A6DA-3665137E288F}" type="datetimeFigureOut">
              <a:rPr lang="fr-FR" smtClean="0"/>
              <a:t>16/06/2021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10ED8-E311-4BD0-84EC-DA4ED9050066}" type="slidenum">
              <a:rPr lang="fr-FR" smtClean="0"/>
              <a:t>‹N°›</a:t>
            </a:fld>
            <a:endParaRPr lang="fr-FR"/>
          </a:p>
        </p:txBody>
      </p:sp>
    </p:spTree>
    <p:extLst>
      <p:ext uri="{BB962C8B-B14F-4D97-AF65-F5344CB8AC3E}">
        <p14:creationId xmlns:p14="http://schemas.microsoft.com/office/powerpoint/2010/main" val="29793412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solidFill>
                  <a:srgbClr val="000000"/>
                </a:solidFill>
                <a:effectLst/>
                <a:latin typeface="Arial" panose="020B0604020202020204" pitchFamily="34" charset="0"/>
                <a:ea typeface="Times New Roman" panose="02020603050405020304" pitchFamily="18" charset="0"/>
              </a:rPr>
              <a:t>The obligation to reduce human contact as a health precaution has boosted the use of unmanned aerial vehicles It was really helpful for the human kind to overcome the pandemic.  For instance</a:t>
            </a:r>
            <a:endParaRPr lang="fr-FR"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a:t>
            </a:fld>
            <a:endParaRPr lang="fr-FR" dirty="0"/>
          </a:p>
        </p:txBody>
      </p:sp>
    </p:spTree>
    <p:extLst>
      <p:ext uri="{BB962C8B-B14F-4D97-AF65-F5344CB8AC3E}">
        <p14:creationId xmlns:p14="http://schemas.microsoft.com/office/powerpoint/2010/main" val="424084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10</a:t>
            </a:fld>
            <a:endParaRPr lang="fr-FR"/>
          </a:p>
        </p:txBody>
      </p:sp>
    </p:spTree>
    <p:extLst>
      <p:ext uri="{BB962C8B-B14F-4D97-AF65-F5344CB8AC3E}">
        <p14:creationId xmlns:p14="http://schemas.microsoft.com/office/powerpoint/2010/main" val="101700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dirty="0">
                <a:effectLst/>
                <a:latin typeface="Arial" panose="020B0604020202020204" pitchFamily="34" charset="0"/>
                <a:ea typeface="Calibri" panose="020F0502020204030204" pitchFamily="34" charset="0"/>
              </a:rPr>
              <a:t>To better understand the system model, we made this illustration . If you look at this figure you will see that we focus on collecting data from different heterogeneous sensors for example from autonomous cars, surveillance cameras,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whether in urban, suburban or rural env, we try to aggregate the data of those SNs into one super SN called CH and each CH has a specific deadline to before the data become outdated.</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11</a:t>
            </a:fld>
            <a:endParaRPr lang="fr-FR" dirty="0"/>
          </a:p>
        </p:txBody>
      </p:sp>
    </p:spTree>
    <p:extLst>
      <p:ext uri="{BB962C8B-B14F-4D97-AF65-F5344CB8AC3E}">
        <p14:creationId xmlns:p14="http://schemas.microsoft.com/office/powerpoint/2010/main" val="318517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The formulated optimization problem is determined by the following </a:t>
            </a:r>
            <a:r>
              <a:rPr lang="en-US" sz="1800" dirty="0">
                <a:effectLst/>
                <a:highlight>
                  <a:srgbClr val="FFFF00"/>
                </a:highlight>
                <a:latin typeface="Times New Roman" panose="02020603050405020304" pitchFamily="18" charset="0"/>
                <a:ea typeface="Calibri" panose="020F0502020204030204" pitchFamily="34" charset="0"/>
                <a:cs typeface="Arial" panose="020B0604020202020204" pitchFamily="34" charset="0"/>
              </a:rPr>
              <a:t>mathematical</a:t>
            </a:r>
            <a:r>
              <a:rPr lang="en-US" sz="1800" dirty="0">
                <a:effectLst/>
                <a:latin typeface="Times New Roman" panose="02020603050405020304" pitchFamily="18" charset="0"/>
                <a:ea typeface="Calibri" panose="020F0502020204030204" pitchFamily="34" charset="0"/>
                <a:cs typeface="Arial" panose="020B0604020202020204" pitchFamily="34" charset="0"/>
              </a:rPr>
              <a:t> model.</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The objective is to minimize the total energy consumption in the process of collecting data from </a:t>
            </a:r>
            <a:r>
              <a:rPr lang="en-US" sz="1800" dirty="0">
                <a:effectLst/>
                <a:highlight>
                  <a:srgbClr val="FFFF00"/>
                </a:highlight>
                <a:latin typeface="Times New Roman" panose="02020603050405020304" pitchFamily="18" charset="0"/>
                <a:ea typeface="Calibri" panose="020F0502020204030204" pitchFamily="34" charset="0"/>
                <a:cs typeface="Arial" panose="020B0604020202020204" pitchFamily="34" charset="0"/>
              </a:rPr>
              <a:t>CHs</a:t>
            </a:r>
            <a:r>
              <a:rPr lang="en-US" sz="1800" dirty="0">
                <a:effectLst/>
                <a:latin typeface="Times New Roman" panose="02020603050405020304" pitchFamily="18" charset="0"/>
                <a:ea typeface="Calibri" panose="020F0502020204030204" pitchFamily="34" charset="0"/>
                <a:cs typeface="Arial" panose="020B0604020202020204" pitchFamily="34" charset="0"/>
              </a:rPr>
              <a:t> ensuring a successful communication between SN with their associated to CH using multiple </a:t>
            </a:r>
            <a:r>
              <a:rPr lang="en-US" sz="1800" dirty="0">
                <a:effectLst/>
                <a:highlight>
                  <a:srgbClr val="FFFF00"/>
                </a:highlight>
                <a:latin typeface="Times New Roman" panose="02020603050405020304" pitchFamily="18" charset="0"/>
                <a:ea typeface="Calibri" panose="020F0502020204030204" pitchFamily="34" charset="0"/>
                <a:cs typeface="Arial" panose="020B0604020202020204" pitchFamily="34" charset="0"/>
              </a:rPr>
              <a:t>UAVs</a:t>
            </a:r>
            <a:r>
              <a:rPr lang="en-US" sz="1800" dirty="0">
                <a:effectLst/>
                <a:latin typeface="Times New Roman" panose="02020603050405020304" pitchFamily="18" charset="0"/>
                <a:ea typeface="Calibri" panose="020F0502020204030204" pitchFamily="34" charset="0"/>
                <a:cs typeface="Arial" panose="020B0604020202020204" pitchFamily="34" charset="0"/>
              </a:rPr>
              <a:t> that have enough on board battery capacity. So, the </a:t>
            </a:r>
            <a:r>
              <a:rPr lang="en-US" sz="1800" dirty="0">
                <a:effectLst/>
                <a:highlight>
                  <a:srgbClr val="FFFF00"/>
                </a:highlight>
                <a:latin typeface="Times New Roman" panose="02020603050405020304" pitchFamily="18" charset="0"/>
                <a:ea typeface="Calibri" panose="020F0502020204030204" pitchFamily="34" charset="0"/>
                <a:cs typeface="Arial" panose="020B0604020202020204" pitchFamily="34" charset="0"/>
              </a:rPr>
              <a:t>objective</a:t>
            </a:r>
            <a:r>
              <a:rPr lang="en-US" sz="1800" dirty="0">
                <a:effectLst/>
                <a:latin typeface="Times New Roman" panose="02020603050405020304" pitchFamily="18" charset="0"/>
                <a:ea typeface="Calibri" panose="020F0502020204030204" pitchFamily="34" charset="0"/>
                <a:cs typeface="Arial" panose="020B0604020202020204" pitchFamily="34" charset="0"/>
              </a:rPr>
              <a:t> in to collect data from the maximum number of CHs before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information deadline. Which implies finding the most suitable </a:t>
            </a:r>
            <a:r>
              <a:rPr lang="en-US" sz="1800" dirty="0">
                <a:effectLst/>
                <a:highlight>
                  <a:srgbClr val="FFFF00"/>
                </a:highlight>
                <a:latin typeface="Times New Roman" panose="02020603050405020304" pitchFamily="18" charset="0"/>
                <a:ea typeface="Calibri" panose="020F0502020204030204" pitchFamily="34" charset="0"/>
                <a:cs typeface="Arial" panose="020B0604020202020204" pitchFamily="34" charset="0"/>
              </a:rPr>
              <a:t>trajectory</a:t>
            </a:r>
            <a:r>
              <a:rPr lang="en-US" sz="1800" dirty="0">
                <a:effectLst/>
                <a:latin typeface="Times New Roman" panose="02020603050405020304" pitchFamily="18" charset="0"/>
                <a:ea typeface="Calibri" panose="020F0502020204030204" pitchFamily="34" charset="0"/>
                <a:cs typeface="Arial" panose="020B0604020202020204" pitchFamily="34" charset="0"/>
              </a:rPr>
              <a:t> guaranteeing that no collision occurs between UAVs.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12</a:t>
            </a:fld>
            <a:endParaRPr lang="fr-FR" dirty="0"/>
          </a:p>
        </p:txBody>
      </p:sp>
    </p:spTree>
    <p:extLst>
      <p:ext uri="{BB962C8B-B14F-4D97-AF65-F5344CB8AC3E}">
        <p14:creationId xmlns:p14="http://schemas.microsoft.com/office/powerpoint/2010/main" val="2690770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13</a:t>
            </a:fld>
            <a:endParaRPr lang="fr-FR"/>
          </a:p>
        </p:txBody>
      </p:sp>
    </p:spTree>
    <p:extLst>
      <p:ext uri="{BB962C8B-B14F-4D97-AF65-F5344CB8AC3E}">
        <p14:creationId xmlns:p14="http://schemas.microsoft.com/office/powerpoint/2010/main" val="389226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14</a:t>
            </a:fld>
            <a:endParaRPr lang="fr-FR" dirty="0"/>
          </a:p>
        </p:txBody>
      </p:sp>
    </p:spTree>
    <p:extLst>
      <p:ext uri="{BB962C8B-B14F-4D97-AF65-F5344CB8AC3E}">
        <p14:creationId xmlns:p14="http://schemas.microsoft.com/office/powerpoint/2010/main" val="2979455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15</a:t>
            </a:fld>
            <a:endParaRPr lang="fr-FR"/>
          </a:p>
        </p:txBody>
      </p:sp>
    </p:spTree>
    <p:extLst>
      <p:ext uri="{BB962C8B-B14F-4D97-AF65-F5344CB8AC3E}">
        <p14:creationId xmlns:p14="http://schemas.microsoft.com/office/powerpoint/2010/main" val="308367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16</a:t>
            </a:fld>
            <a:endParaRPr lang="fr-FR"/>
          </a:p>
        </p:txBody>
      </p:sp>
    </p:spTree>
    <p:extLst>
      <p:ext uri="{BB962C8B-B14F-4D97-AF65-F5344CB8AC3E}">
        <p14:creationId xmlns:p14="http://schemas.microsoft.com/office/powerpoint/2010/main" val="3395451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Given the best location of CHs, we focus now on finding the UAV's appropriate </a:t>
            </a:r>
            <a:r>
              <a:rPr lang="en-US" sz="1800" dirty="0">
                <a:effectLst/>
                <a:highlight>
                  <a:srgbClr val="FFFF00"/>
                </a:highlight>
                <a:latin typeface="Times New Roman" panose="02020603050405020304" pitchFamily="18" charset="0"/>
                <a:ea typeface="Calibri" panose="020F0502020204030204" pitchFamily="34" charset="0"/>
                <a:cs typeface="Arial" panose="020B0604020202020204" pitchFamily="34" charset="0"/>
              </a:rPr>
              <a:t>path</a:t>
            </a:r>
            <a:r>
              <a:rPr lang="en-US" sz="1800" dirty="0">
                <a:effectLst/>
                <a:latin typeface="Times New Roman" panose="02020603050405020304" pitchFamily="18" charset="0"/>
                <a:ea typeface="Calibri" panose="020F0502020204030204" pitchFamily="34" charset="0"/>
                <a:cs typeface="Arial" panose="020B0604020202020204" pitchFamily="34" charset="0"/>
              </a:rPr>
              <a:t> planning that may significantly decrease the energy consumption.</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So we convert this problem into a </a:t>
            </a:r>
            <a:r>
              <a:rPr lang="en-US" sz="1800" dirty="0">
                <a:effectLst/>
                <a:highlight>
                  <a:srgbClr val="FFFF00"/>
                </a:highlight>
                <a:latin typeface="Times New Roman" panose="02020603050405020304" pitchFamily="18" charset="0"/>
                <a:ea typeface="Calibri" panose="020F0502020204030204" pitchFamily="34" charset="0"/>
                <a:cs typeface="Arial" panose="020B0604020202020204" pitchFamily="34" charset="0"/>
              </a:rPr>
              <a:t>graph</a:t>
            </a:r>
            <a:r>
              <a:rPr lang="en-US" sz="1800" dirty="0">
                <a:effectLst/>
                <a:latin typeface="Times New Roman" panose="02020603050405020304" pitchFamily="18" charset="0"/>
                <a:ea typeface="Calibri" panose="020F0502020204030204" pitchFamily="34" charset="0"/>
                <a:cs typeface="Arial" panose="020B0604020202020204" pitchFamily="34" charset="0"/>
              </a:rPr>
              <a:t> so that we can find the best routes and by the best we mean the </a:t>
            </a:r>
            <a:r>
              <a:rPr lang="en-US" sz="1800" dirty="0">
                <a:effectLst/>
                <a:highlight>
                  <a:srgbClr val="FFFF00"/>
                </a:highlight>
                <a:latin typeface="Times New Roman" panose="02020603050405020304" pitchFamily="18" charset="0"/>
                <a:ea typeface="Calibri" panose="020F0502020204030204" pitchFamily="34" charset="0"/>
                <a:cs typeface="Arial" panose="020B0604020202020204" pitchFamily="34" charset="0"/>
              </a:rPr>
              <a:t>shortest</a:t>
            </a:r>
            <a:r>
              <a:rPr lang="en-US" sz="1800" dirty="0">
                <a:effectLst/>
                <a:latin typeface="Times New Roman" panose="02020603050405020304" pitchFamily="18" charset="0"/>
                <a:ea typeface="Calibri" panose="020F0502020204030204" pitchFamily="34" charset="0"/>
                <a:cs typeface="Arial" panose="020B0604020202020204" pitchFamily="34" charset="0"/>
              </a:rPr>
              <a:t> path respecting deadline constraint.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Our approach is inspired from one of the most important applications of optimization which is </a:t>
            </a:r>
            <a:r>
              <a:rPr lang="en-US" sz="1800" dirty="0">
                <a:effectLst/>
                <a:highlight>
                  <a:srgbClr val="FFFF00"/>
                </a:highlight>
                <a:latin typeface="Times New Roman" panose="02020603050405020304" pitchFamily="18" charset="0"/>
                <a:ea typeface="Calibri" panose="020F0502020204030204" pitchFamily="34" charset="0"/>
                <a:cs typeface="Arial" panose="020B0604020202020204" pitchFamily="34" charset="0"/>
              </a:rPr>
              <a:t>vehicle</a:t>
            </a:r>
            <a:r>
              <a:rPr lang="en-US" sz="1800" dirty="0">
                <a:effectLst/>
                <a:latin typeface="Times New Roman" panose="02020603050405020304" pitchFamily="18" charset="0"/>
                <a:ea typeface="Calibri" panose="020F0502020204030204" pitchFamily="34" charset="0"/>
                <a:cs typeface="Arial" panose="020B0604020202020204" pitchFamily="34" charset="0"/>
              </a:rPr>
              <a:t> routing problem with time-windows (VRPTW) to minimize the total flying distance and the number of UAVs needed to complete the mission.</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17</a:t>
            </a:fld>
            <a:endParaRPr lang="fr-FR"/>
          </a:p>
        </p:txBody>
      </p:sp>
    </p:spTree>
    <p:extLst>
      <p:ext uri="{BB962C8B-B14F-4D97-AF65-F5344CB8AC3E}">
        <p14:creationId xmlns:p14="http://schemas.microsoft.com/office/powerpoint/2010/main" val="4176026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So first just to get everybody on the same page </a:t>
            </a:r>
            <a:r>
              <a:rPr lang="en-US" sz="1800" dirty="0">
                <a:effectLst/>
                <a:latin typeface="Arial" panose="020B0604020202020204" pitchFamily="34" charset="0"/>
                <a:ea typeface="Calibri" panose="020F0502020204030204" pitchFamily="34" charset="0"/>
                <a:cs typeface="Arial" panose="020B0604020202020204" pitchFamily="34" charset="0"/>
              </a:rPr>
              <a:t>the agent is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18</a:t>
            </a:fld>
            <a:endParaRPr lang="fr-FR"/>
          </a:p>
        </p:txBody>
      </p:sp>
    </p:spTree>
    <p:extLst>
      <p:ext uri="{BB962C8B-B14F-4D97-AF65-F5344CB8AC3E}">
        <p14:creationId xmlns:p14="http://schemas.microsoft.com/office/powerpoint/2010/main" val="3389413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19</a:t>
            </a:fld>
            <a:endParaRPr lang="fr-FR"/>
          </a:p>
        </p:txBody>
      </p:sp>
    </p:spTree>
    <p:extLst>
      <p:ext uri="{BB962C8B-B14F-4D97-AF65-F5344CB8AC3E}">
        <p14:creationId xmlns:p14="http://schemas.microsoft.com/office/powerpoint/2010/main" val="224767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rial" panose="020B0604020202020204" pitchFamily="34" charset="0"/>
                <a:ea typeface="Times New Roman" panose="02020603050405020304" pitchFamily="18" charset="0"/>
              </a:rPr>
              <a:t>The obligation to reduce human contact as a health precaution has boosted the use of unmanned aerial vehicles It was really helpful for the human kind to overcome the pandemic.  For instance</a:t>
            </a:r>
            <a:endParaRPr lang="fr-FR" dirty="0"/>
          </a:p>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a:t>
            </a:fld>
            <a:endParaRPr lang="fr-FR"/>
          </a:p>
        </p:txBody>
      </p:sp>
    </p:spTree>
    <p:extLst>
      <p:ext uri="{BB962C8B-B14F-4D97-AF65-F5344CB8AC3E}">
        <p14:creationId xmlns:p14="http://schemas.microsoft.com/office/powerpoint/2010/main" val="2486887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20</a:t>
            </a:fld>
            <a:endParaRPr lang="fr-FR"/>
          </a:p>
        </p:txBody>
      </p:sp>
    </p:spTree>
    <p:extLst>
      <p:ext uri="{BB962C8B-B14F-4D97-AF65-F5344CB8AC3E}">
        <p14:creationId xmlns:p14="http://schemas.microsoft.com/office/powerpoint/2010/main" val="1933374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21</a:t>
            </a:fld>
            <a:endParaRPr lang="fr-FR"/>
          </a:p>
        </p:txBody>
      </p:sp>
    </p:spTree>
    <p:extLst>
      <p:ext uri="{BB962C8B-B14F-4D97-AF65-F5344CB8AC3E}">
        <p14:creationId xmlns:p14="http://schemas.microsoft.com/office/powerpoint/2010/main" val="472375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22</a:t>
            </a:fld>
            <a:endParaRPr lang="fr-FR"/>
          </a:p>
        </p:txBody>
      </p:sp>
    </p:spTree>
    <p:extLst>
      <p:ext uri="{BB962C8B-B14F-4D97-AF65-F5344CB8AC3E}">
        <p14:creationId xmlns:p14="http://schemas.microsoft.com/office/powerpoint/2010/main" val="273066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23</a:t>
            </a:fld>
            <a:endParaRPr lang="fr-FR"/>
          </a:p>
        </p:txBody>
      </p:sp>
    </p:spTree>
    <p:extLst>
      <p:ext uri="{BB962C8B-B14F-4D97-AF65-F5344CB8AC3E}">
        <p14:creationId xmlns:p14="http://schemas.microsoft.com/office/powerpoint/2010/main" val="3263768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24</a:t>
            </a:fld>
            <a:endParaRPr lang="fr-FR"/>
          </a:p>
        </p:txBody>
      </p:sp>
    </p:spTree>
    <p:extLst>
      <p:ext uri="{BB962C8B-B14F-4D97-AF65-F5344CB8AC3E}">
        <p14:creationId xmlns:p14="http://schemas.microsoft.com/office/powerpoint/2010/main" val="1306692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6232B"/>
                </a:solidFill>
                <a:latin typeface="Gill Sans MT" panose="020B0502020104020203" pitchFamily="34" charset="0"/>
                <a:cs typeface="Arial" panose="020B0604020202020204" pitchFamily="34" charset="0"/>
              </a:rPr>
              <a:t>Three combinations  of  IoT  sensors  clustering  methods  and  UAVs’  hovering  techniques</a:t>
            </a:r>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25</a:t>
            </a:fld>
            <a:endParaRPr lang="fr-FR"/>
          </a:p>
        </p:txBody>
      </p:sp>
    </p:spTree>
    <p:extLst>
      <p:ext uri="{BB962C8B-B14F-4D97-AF65-F5344CB8AC3E}">
        <p14:creationId xmlns:p14="http://schemas.microsoft.com/office/powerpoint/2010/main" val="359400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26</a:t>
            </a:fld>
            <a:endParaRPr lang="fr-FR"/>
          </a:p>
        </p:txBody>
      </p:sp>
    </p:spTree>
    <p:extLst>
      <p:ext uri="{BB962C8B-B14F-4D97-AF65-F5344CB8AC3E}">
        <p14:creationId xmlns:p14="http://schemas.microsoft.com/office/powerpoint/2010/main" val="3123143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27</a:t>
            </a:fld>
            <a:endParaRPr lang="fr-FR"/>
          </a:p>
        </p:txBody>
      </p:sp>
    </p:spTree>
    <p:extLst>
      <p:ext uri="{BB962C8B-B14F-4D97-AF65-F5344CB8AC3E}">
        <p14:creationId xmlns:p14="http://schemas.microsoft.com/office/powerpoint/2010/main" val="720780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28</a:t>
            </a:fld>
            <a:endParaRPr lang="fr-FR"/>
          </a:p>
        </p:txBody>
      </p:sp>
    </p:spTree>
    <p:extLst>
      <p:ext uri="{BB962C8B-B14F-4D97-AF65-F5344CB8AC3E}">
        <p14:creationId xmlns:p14="http://schemas.microsoft.com/office/powerpoint/2010/main" val="95644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29</a:t>
            </a:fld>
            <a:endParaRPr lang="fr-FR"/>
          </a:p>
        </p:txBody>
      </p:sp>
    </p:spTree>
    <p:extLst>
      <p:ext uri="{BB962C8B-B14F-4D97-AF65-F5344CB8AC3E}">
        <p14:creationId xmlns:p14="http://schemas.microsoft.com/office/powerpoint/2010/main" val="170528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10181E"/>
                </a:solidFill>
                <a:latin typeface="Gill Sans MT" panose="020B0502020104020203" pitchFamily="34" charset="0"/>
                <a:cs typeface="Arial" panose="020B0604020202020204" pitchFamily="34" charset="0"/>
              </a:rPr>
              <a:t>Currently, the growth is in almost in </a:t>
            </a:r>
            <a:r>
              <a:rPr lang="en-US" sz="1200" b="1" dirty="0">
                <a:solidFill>
                  <a:srgbClr val="F7B322"/>
                </a:solidFill>
                <a:latin typeface="Gill Sans MT" panose="020B0502020104020203" pitchFamily="34" charset="0"/>
                <a:cs typeface="Arial" panose="020B0604020202020204" pitchFamily="34" charset="0"/>
              </a:rPr>
              <a:t>every</a:t>
            </a:r>
            <a:r>
              <a:rPr lang="en-US" sz="1200" dirty="0">
                <a:solidFill>
                  <a:srgbClr val="10181E"/>
                </a:solidFill>
                <a:latin typeface="Gill Sans MT" panose="020B0502020104020203" pitchFamily="34" charset="0"/>
                <a:cs typeface="Arial" panose="020B0604020202020204" pitchFamily="34" charset="0"/>
              </a:rPr>
              <a:t> </a:t>
            </a:r>
            <a:r>
              <a:rPr lang="en-US" sz="1200" b="1" dirty="0">
                <a:solidFill>
                  <a:srgbClr val="F7B322"/>
                </a:solidFill>
                <a:latin typeface="Gill Sans MT" panose="020B0502020104020203" pitchFamily="34" charset="0"/>
                <a:cs typeface="Arial" panose="020B0604020202020204" pitchFamily="34" charset="0"/>
              </a:rPr>
              <a:t>area</a:t>
            </a:r>
            <a:r>
              <a:rPr lang="en-US" sz="1200" dirty="0">
                <a:solidFill>
                  <a:srgbClr val="10181E"/>
                </a:solidFill>
                <a:latin typeface="Gill Sans MT" panose="020B0502020104020203" pitchFamily="34" charset="0"/>
                <a:cs typeface="Arial" panose="020B0604020202020204" pitchFamily="34" charset="0"/>
              </a:rPr>
              <a:t>  </a:t>
            </a:r>
            <a:r>
              <a:rPr lang="en-US" b="0" i="0" u="none" strike="noStrike" dirty="0">
                <a:solidFill>
                  <a:srgbClr val="40B4E5"/>
                </a:solidFill>
                <a:effectLst/>
                <a:latin typeface="Roboto"/>
              </a:rPr>
              <a:t>creating new types of smart application and services</a:t>
            </a:r>
            <a:endParaRPr lang="en-US" sz="1200" dirty="0">
              <a:solidFill>
                <a:srgbClr val="10181E"/>
              </a:solidFill>
              <a:latin typeface="Gill Sans MT" panose="020B0502020104020203"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3</a:t>
            </a:fld>
            <a:endParaRPr lang="fr-FR" dirty="0"/>
          </a:p>
        </p:txBody>
      </p:sp>
    </p:spTree>
    <p:extLst>
      <p:ext uri="{BB962C8B-B14F-4D97-AF65-F5344CB8AC3E}">
        <p14:creationId xmlns:p14="http://schemas.microsoft.com/office/powerpoint/2010/main" val="361216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30</a:t>
            </a:fld>
            <a:endParaRPr lang="fr-FR"/>
          </a:p>
        </p:txBody>
      </p:sp>
    </p:spTree>
    <p:extLst>
      <p:ext uri="{BB962C8B-B14F-4D97-AF65-F5344CB8AC3E}">
        <p14:creationId xmlns:p14="http://schemas.microsoft.com/office/powerpoint/2010/main" val="239518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31</a:t>
            </a:fld>
            <a:endParaRPr lang="fr-FR"/>
          </a:p>
        </p:txBody>
      </p:sp>
    </p:spTree>
    <p:extLst>
      <p:ext uri="{BB962C8B-B14F-4D97-AF65-F5344CB8AC3E}">
        <p14:creationId xmlns:p14="http://schemas.microsoft.com/office/powerpoint/2010/main" val="4012176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32</a:t>
            </a:fld>
            <a:endParaRPr lang="fr-FR"/>
          </a:p>
        </p:txBody>
      </p:sp>
    </p:spTree>
    <p:extLst>
      <p:ext uri="{BB962C8B-B14F-4D97-AF65-F5344CB8AC3E}">
        <p14:creationId xmlns:p14="http://schemas.microsoft.com/office/powerpoint/2010/main" val="3288987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33</a:t>
            </a:fld>
            <a:endParaRPr lang="fr-FR"/>
          </a:p>
        </p:txBody>
      </p:sp>
    </p:spTree>
    <p:extLst>
      <p:ext uri="{BB962C8B-B14F-4D97-AF65-F5344CB8AC3E}">
        <p14:creationId xmlns:p14="http://schemas.microsoft.com/office/powerpoint/2010/main" val="88252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34</a:t>
            </a:fld>
            <a:endParaRPr lang="fr-FR"/>
          </a:p>
        </p:txBody>
      </p:sp>
    </p:spTree>
    <p:extLst>
      <p:ext uri="{BB962C8B-B14F-4D97-AF65-F5344CB8AC3E}">
        <p14:creationId xmlns:p14="http://schemas.microsoft.com/office/powerpoint/2010/main" val="1426293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35</a:t>
            </a:fld>
            <a:endParaRPr lang="fr-FR"/>
          </a:p>
        </p:txBody>
      </p:sp>
    </p:spTree>
    <p:extLst>
      <p:ext uri="{BB962C8B-B14F-4D97-AF65-F5344CB8AC3E}">
        <p14:creationId xmlns:p14="http://schemas.microsoft.com/office/powerpoint/2010/main" val="1276390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36</a:t>
            </a:fld>
            <a:endParaRPr lang="fr-FR"/>
          </a:p>
        </p:txBody>
      </p:sp>
    </p:spTree>
    <p:extLst>
      <p:ext uri="{BB962C8B-B14F-4D97-AF65-F5344CB8AC3E}">
        <p14:creationId xmlns:p14="http://schemas.microsoft.com/office/powerpoint/2010/main" val="2597605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37</a:t>
            </a:fld>
            <a:endParaRPr lang="fr-FR"/>
          </a:p>
        </p:txBody>
      </p:sp>
    </p:spTree>
    <p:extLst>
      <p:ext uri="{BB962C8B-B14F-4D97-AF65-F5344CB8AC3E}">
        <p14:creationId xmlns:p14="http://schemas.microsoft.com/office/powerpoint/2010/main" val="351103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order, to undercover what the future might bring, we propose in this project to use UAVs as data collectors.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4</a:t>
            </a:fld>
            <a:endParaRPr lang="fr-FR" dirty="0"/>
          </a:p>
        </p:txBody>
      </p:sp>
    </p:spTree>
    <p:extLst>
      <p:ext uri="{BB962C8B-B14F-4D97-AF65-F5344CB8AC3E}">
        <p14:creationId xmlns:p14="http://schemas.microsoft.com/office/powerpoint/2010/main" val="271504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5</a:t>
            </a:fld>
            <a:endParaRPr lang="fr-FR" dirty="0"/>
          </a:p>
        </p:txBody>
      </p:sp>
    </p:spTree>
    <p:extLst>
      <p:ext uri="{BB962C8B-B14F-4D97-AF65-F5344CB8AC3E}">
        <p14:creationId xmlns:p14="http://schemas.microsoft.com/office/powerpoint/2010/main" val="277174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6</a:t>
            </a:fld>
            <a:endParaRPr lang="fr-FR"/>
          </a:p>
        </p:txBody>
      </p:sp>
    </p:spTree>
    <p:extLst>
      <p:ext uri="{BB962C8B-B14F-4D97-AF65-F5344CB8AC3E}">
        <p14:creationId xmlns:p14="http://schemas.microsoft.com/office/powerpoint/2010/main" val="2644182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ts val="2475"/>
              </a:lnSpc>
              <a:spcAft>
                <a:spcPts val="80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Globally, an estimated of 127 new devices connect to the Internet every second. Moreover, experts estimate that the number of active IoT devices will surpass 25 billion devices by the end of 2021. enabling promising IoT applications, connecting millions of devices and people and generating an unprecedented amount of data that can be used to unlock new levels of intelligence.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7</a:t>
            </a:fld>
            <a:endParaRPr lang="fr-FR" dirty="0"/>
          </a:p>
        </p:txBody>
      </p:sp>
    </p:spTree>
    <p:extLst>
      <p:ext uri="{BB962C8B-B14F-4D97-AF65-F5344CB8AC3E}">
        <p14:creationId xmlns:p14="http://schemas.microsoft.com/office/powerpoint/2010/main" val="2944906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dirty="0">
                <a:solidFill>
                  <a:srgbClr val="000000"/>
                </a:solidFill>
                <a:effectLst/>
                <a:highlight>
                  <a:srgbClr val="FFFF00"/>
                </a:highlight>
                <a:latin typeface="Times New Roman" panose="02020603050405020304" pitchFamily="18" charset="0"/>
                <a:ea typeface="Calibri" panose="020F0502020204030204" pitchFamily="34" charset="0"/>
              </a:rPr>
              <a:t>Due to the UAVs’</a:t>
            </a:r>
            <a:r>
              <a:rPr lang="en-US" sz="1800" dirty="0">
                <a:solidFill>
                  <a:srgbClr val="000000"/>
                </a:solidFill>
                <a:effectLst/>
                <a:latin typeface="Times New Roman" panose="02020603050405020304" pitchFamily="18" charset="0"/>
                <a:ea typeface="Calibri" panose="020F0502020204030204" pitchFamily="34" charset="0"/>
              </a:rPr>
              <a:t> high motion flexibility, strong line-of-sight (LoS) communication channels with ground  devices,  and  moderately  low  flying  altitudes  to  reach  low-power  IoT devices,  UAV-based  data  collection  is  seen  as  the  trigger  of  future  and  new  applications </a:t>
            </a:r>
            <a:endParaRPr lang="en-US" dirty="0"/>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8</a:t>
            </a:fld>
            <a:endParaRPr lang="fr-FR" dirty="0"/>
          </a:p>
        </p:txBody>
      </p:sp>
    </p:spTree>
    <p:extLst>
      <p:ext uri="{BB962C8B-B14F-4D97-AF65-F5344CB8AC3E}">
        <p14:creationId xmlns:p14="http://schemas.microsoft.com/office/powerpoint/2010/main" val="26043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dirty="0"/>
              <a:t>In our work we tried to overcome the weaknesses of the previous works and proposed a complete framework using Multi-UAV to collect data from IoT time constrained networks</a:t>
            </a:r>
          </a:p>
        </p:txBody>
      </p:sp>
      <p:sp>
        <p:nvSpPr>
          <p:cNvPr id="4" name="Espace réservé du numéro de diapositive 3"/>
          <p:cNvSpPr>
            <a:spLocks noGrp="1"/>
          </p:cNvSpPr>
          <p:nvPr>
            <p:ph type="sldNum" sz="quarter" idx="5"/>
          </p:nvPr>
        </p:nvSpPr>
        <p:spPr/>
        <p:txBody>
          <a:bodyPr/>
          <a:lstStyle/>
          <a:p>
            <a:fld id="{97710ED8-E311-4BD0-84EC-DA4ED9050066}" type="slidenum">
              <a:rPr lang="fr-FR" smtClean="0"/>
              <a:t>9</a:t>
            </a:fld>
            <a:endParaRPr lang="fr-FR" dirty="0"/>
          </a:p>
        </p:txBody>
      </p:sp>
    </p:spTree>
    <p:extLst>
      <p:ext uri="{BB962C8B-B14F-4D97-AF65-F5344CB8AC3E}">
        <p14:creationId xmlns:p14="http://schemas.microsoft.com/office/powerpoint/2010/main" val="3360373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9BF793-76BF-493C-A561-217A4B3D6D6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07028F7-A198-4311-A5FB-73FC948D3F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2489C50-97C6-4604-BDDE-C936DD751D4B}"/>
              </a:ext>
            </a:extLst>
          </p:cNvPr>
          <p:cNvSpPr>
            <a:spLocks noGrp="1"/>
          </p:cNvSpPr>
          <p:nvPr>
            <p:ph type="dt" sz="half" idx="10"/>
          </p:nvPr>
        </p:nvSpPr>
        <p:spPr/>
        <p:txBody>
          <a:bodyPr/>
          <a:lstStyle/>
          <a:p>
            <a:fld id="{8D5BA840-BBDD-4E3F-B5E2-AAE0F040BD60}" type="datetime1">
              <a:rPr lang="fr-FR" smtClean="0"/>
              <a:t>16/06/2021</a:t>
            </a:fld>
            <a:endParaRPr lang="fr-FR"/>
          </a:p>
        </p:txBody>
      </p:sp>
      <p:sp>
        <p:nvSpPr>
          <p:cNvPr id="5" name="Espace réservé du pied de page 4">
            <a:extLst>
              <a:ext uri="{FF2B5EF4-FFF2-40B4-BE49-F238E27FC236}">
                <a16:creationId xmlns:a16="http://schemas.microsoft.com/office/drawing/2014/main" id="{5B78E0D4-5A0E-44E3-9054-4AAA6A044E6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F4E6AC-7DB6-4491-8189-90FC419CF2D6}"/>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177296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98D69E-CD99-4924-8F8B-E18DDB2F58C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E26F524-C224-48AF-9B01-FF5040CCEB8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B43046-B46A-446A-865C-54C20C1F83C2}"/>
              </a:ext>
            </a:extLst>
          </p:cNvPr>
          <p:cNvSpPr>
            <a:spLocks noGrp="1"/>
          </p:cNvSpPr>
          <p:nvPr>
            <p:ph type="dt" sz="half" idx="10"/>
          </p:nvPr>
        </p:nvSpPr>
        <p:spPr/>
        <p:txBody>
          <a:bodyPr/>
          <a:lstStyle/>
          <a:p>
            <a:fld id="{E661C8CD-5573-4A7E-BBC7-955A3AD3B7AB}" type="datetime1">
              <a:rPr lang="fr-FR" smtClean="0"/>
              <a:t>16/06/2021</a:t>
            </a:fld>
            <a:endParaRPr lang="fr-FR"/>
          </a:p>
        </p:txBody>
      </p:sp>
      <p:sp>
        <p:nvSpPr>
          <p:cNvPr id="5" name="Espace réservé du pied de page 4">
            <a:extLst>
              <a:ext uri="{FF2B5EF4-FFF2-40B4-BE49-F238E27FC236}">
                <a16:creationId xmlns:a16="http://schemas.microsoft.com/office/drawing/2014/main" id="{954643BF-09E1-4DCC-9880-2667ACA2C0C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7BDAB5E-CFA4-46C0-9BB9-FD824BF4F1B3}"/>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2761140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2117404-A5D3-46D3-8C5C-C951A112F6B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187B69D-68E8-45CB-8CE2-5E5D3D8EFFD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A381170-E30E-42C3-8F8A-01DE87343EDC}"/>
              </a:ext>
            </a:extLst>
          </p:cNvPr>
          <p:cNvSpPr>
            <a:spLocks noGrp="1"/>
          </p:cNvSpPr>
          <p:nvPr>
            <p:ph type="dt" sz="half" idx="10"/>
          </p:nvPr>
        </p:nvSpPr>
        <p:spPr/>
        <p:txBody>
          <a:bodyPr/>
          <a:lstStyle/>
          <a:p>
            <a:fld id="{47D5A2DD-FB59-466C-AE84-7ABD56D23481}" type="datetime1">
              <a:rPr lang="fr-FR" smtClean="0"/>
              <a:t>16/06/2021</a:t>
            </a:fld>
            <a:endParaRPr lang="fr-FR"/>
          </a:p>
        </p:txBody>
      </p:sp>
      <p:sp>
        <p:nvSpPr>
          <p:cNvPr id="5" name="Espace réservé du pied de page 4">
            <a:extLst>
              <a:ext uri="{FF2B5EF4-FFF2-40B4-BE49-F238E27FC236}">
                <a16:creationId xmlns:a16="http://schemas.microsoft.com/office/drawing/2014/main" id="{08EADA1B-F48A-4D62-9B37-30A62CB4327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08AE43-A8E8-4CAB-857F-5175CF80D6F8}"/>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415242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F4900-6928-4DC5-B3D4-A6D94BA972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A6D02CF-6D43-4B4A-A913-0B38D5C8D06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B7D04F-340D-4EE5-AB38-3724C6547EB3}"/>
              </a:ext>
            </a:extLst>
          </p:cNvPr>
          <p:cNvSpPr>
            <a:spLocks noGrp="1"/>
          </p:cNvSpPr>
          <p:nvPr>
            <p:ph type="dt" sz="half" idx="10"/>
          </p:nvPr>
        </p:nvSpPr>
        <p:spPr/>
        <p:txBody>
          <a:bodyPr/>
          <a:lstStyle/>
          <a:p>
            <a:fld id="{182F3074-22A3-412C-B158-260923D78B0B}" type="datetime1">
              <a:rPr lang="fr-FR" smtClean="0"/>
              <a:t>16/06/2021</a:t>
            </a:fld>
            <a:endParaRPr lang="fr-FR"/>
          </a:p>
        </p:txBody>
      </p:sp>
      <p:sp>
        <p:nvSpPr>
          <p:cNvPr id="5" name="Espace réservé du pied de page 4">
            <a:extLst>
              <a:ext uri="{FF2B5EF4-FFF2-40B4-BE49-F238E27FC236}">
                <a16:creationId xmlns:a16="http://schemas.microsoft.com/office/drawing/2014/main" id="{EC3EEFA3-DA26-4F69-A2D3-FD39DB9CEE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1F761E8-19AD-4BBB-8113-EDD9BA7223F3}"/>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3407424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843543-013F-493B-8664-D42BAFCC821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77235C2-D9EF-4765-9A5C-1A22638223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6548C99-7DC4-4463-A72D-D4D62AE3CE19}"/>
              </a:ext>
            </a:extLst>
          </p:cNvPr>
          <p:cNvSpPr>
            <a:spLocks noGrp="1"/>
          </p:cNvSpPr>
          <p:nvPr>
            <p:ph type="dt" sz="half" idx="10"/>
          </p:nvPr>
        </p:nvSpPr>
        <p:spPr/>
        <p:txBody>
          <a:bodyPr/>
          <a:lstStyle/>
          <a:p>
            <a:fld id="{B74787FA-A41D-4925-A1FA-2B73210CD8CE}" type="datetime1">
              <a:rPr lang="fr-FR" smtClean="0"/>
              <a:t>16/06/2021</a:t>
            </a:fld>
            <a:endParaRPr lang="fr-FR"/>
          </a:p>
        </p:txBody>
      </p:sp>
      <p:sp>
        <p:nvSpPr>
          <p:cNvPr id="5" name="Espace réservé du pied de page 4">
            <a:extLst>
              <a:ext uri="{FF2B5EF4-FFF2-40B4-BE49-F238E27FC236}">
                <a16:creationId xmlns:a16="http://schemas.microsoft.com/office/drawing/2014/main" id="{D52546EF-F0F1-45EA-9EC9-0752AC635C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DC1F00-7A90-4408-82F7-D4803A11B218}"/>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217025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899FB-409A-475E-A72D-3A29502B118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385D714-0B78-4F8E-8E7D-CEADDE28511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0DE4200-A071-4813-92C0-B08CFD4716B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4C66825-7A08-445E-8014-2B62A5CCA929}"/>
              </a:ext>
            </a:extLst>
          </p:cNvPr>
          <p:cNvSpPr>
            <a:spLocks noGrp="1"/>
          </p:cNvSpPr>
          <p:nvPr>
            <p:ph type="dt" sz="half" idx="10"/>
          </p:nvPr>
        </p:nvSpPr>
        <p:spPr/>
        <p:txBody>
          <a:bodyPr/>
          <a:lstStyle/>
          <a:p>
            <a:fld id="{C623D425-94E4-437B-9624-BE9A2A7E63A2}" type="datetime1">
              <a:rPr lang="fr-FR" smtClean="0"/>
              <a:t>16/06/2021</a:t>
            </a:fld>
            <a:endParaRPr lang="fr-FR"/>
          </a:p>
        </p:txBody>
      </p:sp>
      <p:sp>
        <p:nvSpPr>
          <p:cNvPr id="6" name="Espace réservé du pied de page 5">
            <a:extLst>
              <a:ext uri="{FF2B5EF4-FFF2-40B4-BE49-F238E27FC236}">
                <a16:creationId xmlns:a16="http://schemas.microsoft.com/office/drawing/2014/main" id="{C2F01473-D221-40BB-844E-F6D4B2E2436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14DD8E1-7FA4-4355-A9E7-6F511F56EAE3}"/>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209707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C208E7-6410-43B2-89C6-CFE476FAD89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D5D5A30-4D3C-43CA-BC61-8D1B9681B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5B29E8F-0C1C-4935-ACD4-485FC5750A8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2554B8E-732A-425E-A100-EFB60FF668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A214A4B-0909-4417-BDA2-9715BD57084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22325A5-C5AD-4513-B7E8-E6EA3428CB63}"/>
              </a:ext>
            </a:extLst>
          </p:cNvPr>
          <p:cNvSpPr>
            <a:spLocks noGrp="1"/>
          </p:cNvSpPr>
          <p:nvPr>
            <p:ph type="dt" sz="half" idx="10"/>
          </p:nvPr>
        </p:nvSpPr>
        <p:spPr/>
        <p:txBody>
          <a:bodyPr/>
          <a:lstStyle/>
          <a:p>
            <a:fld id="{022164D4-050F-4FCD-A0D8-EEED4C8297DF}" type="datetime1">
              <a:rPr lang="fr-FR" smtClean="0"/>
              <a:t>16/06/2021</a:t>
            </a:fld>
            <a:endParaRPr lang="fr-FR"/>
          </a:p>
        </p:txBody>
      </p:sp>
      <p:sp>
        <p:nvSpPr>
          <p:cNvPr id="8" name="Espace réservé du pied de page 7">
            <a:extLst>
              <a:ext uri="{FF2B5EF4-FFF2-40B4-BE49-F238E27FC236}">
                <a16:creationId xmlns:a16="http://schemas.microsoft.com/office/drawing/2014/main" id="{1B32E35C-D03E-486E-AE0A-59AC3E1DB4F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CF306C9-E353-42E1-A549-D79A07D524C4}"/>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408471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12134-3F91-45B7-ACC7-7E8C9B2D8DC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2F95F05-E896-4FEA-A1E7-040D9E067708}"/>
              </a:ext>
            </a:extLst>
          </p:cNvPr>
          <p:cNvSpPr>
            <a:spLocks noGrp="1"/>
          </p:cNvSpPr>
          <p:nvPr>
            <p:ph type="dt" sz="half" idx="10"/>
          </p:nvPr>
        </p:nvSpPr>
        <p:spPr/>
        <p:txBody>
          <a:bodyPr/>
          <a:lstStyle/>
          <a:p>
            <a:fld id="{A3F8DD71-5790-4A8A-BD26-AAFA91C7737E}" type="datetime1">
              <a:rPr lang="fr-FR" smtClean="0"/>
              <a:t>16/06/2021</a:t>
            </a:fld>
            <a:endParaRPr lang="fr-FR"/>
          </a:p>
        </p:txBody>
      </p:sp>
      <p:sp>
        <p:nvSpPr>
          <p:cNvPr id="4" name="Espace réservé du pied de page 3">
            <a:extLst>
              <a:ext uri="{FF2B5EF4-FFF2-40B4-BE49-F238E27FC236}">
                <a16:creationId xmlns:a16="http://schemas.microsoft.com/office/drawing/2014/main" id="{3D20CDFF-903E-4AC7-85FF-540FCE07A3C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B0B94EE-6659-4E8C-9CC3-E6D1F08448CD}"/>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338548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E7E21E8-20FD-4AAF-9138-70D27E6CA957}"/>
              </a:ext>
            </a:extLst>
          </p:cNvPr>
          <p:cNvSpPr>
            <a:spLocks noGrp="1"/>
          </p:cNvSpPr>
          <p:nvPr>
            <p:ph type="dt" sz="half" idx="10"/>
          </p:nvPr>
        </p:nvSpPr>
        <p:spPr/>
        <p:txBody>
          <a:bodyPr/>
          <a:lstStyle/>
          <a:p>
            <a:fld id="{301933A2-131B-4CED-8B5B-C4F024941AC8}" type="datetime1">
              <a:rPr lang="fr-FR" smtClean="0"/>
              <a:t>16/06/2021</a:t>
            </a:fld>
            <a:endParaRPr lang="fr-FR"/>
          </a:p>
        </p:txBody>
      </p:sp>
      <p:sp>
        <p:nvSpPr>
          <p:cNvPr id="3" name="Espace réservé du pied de page 2">
            <a:extLst>
              <a:ext uri="{FF2B5EF4-FFF2-40B4-BE49-F238E27FC236}">
                <a16:creationId xmlns:a16="http://schemas.microsoft.com/office/drawing/2014/main" id="{7D06CAA9-9C2A-4123-B46E-252ABBF0DF6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046946B-1DEB-445C-90E3-7D8D7D2BC9C1}"/>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2820502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0B66F-0181-4F50-A50B-A6C1A51021F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FCD9C27-EA5F-44EC-B21D-1D80B6099E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E9B7612-26CC-4EED-AD17-E6F81EA05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85137D6-DCBC-4020-A95A-48062A971C81}"/>
              </a:ext>
            </a:extLst>
          </p:cNvPr>
          <p:cNvSpPr>
            <a:spLocks noGrp="1"/>
          </p:cNvSpPr>
          <p:nvPr>
            <p:ph type="dt" sz="half" idx="10"/>
          </p:nvPr>
        </p:nvSpPr>
        <p:spPr/>
        <p:txBody>
          <a:bodyPr/>
          <a:lstStyle/>
          <a:p>
            <a:fld id="{CED302EE-1EE3-4DBF-B56C-8BAF1343442A}" type="datetime1">
              <a:rPr lang="fr-FR" smtClean="0"/>
              <a:t>16/06/2021</a:t>
            </a:fld>
            <a:endParaRPr lang="fr-FR"/>
          </a:p>
        </p:txBody>
      </p:sp>
      <p:sp>
        <p:nvSpPr>
          <p:cNvPr id="6" name="Espace réservé du pied de page 5">
            <a:extLst>
              <a:ext uri="{FF2B5EF4-FFF2-40B4-BE49-F238E27FC236}">
                <a16:creationId xmlns:a16="http://schemas.microsoft.com/office/drawing/2014/main" id="{FCA64562-5DAC-4132-85E3-4C0737C341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4B93F89-4ACD-4B18-BB90-BE313A8113B9}"/>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3636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A12EA3-8F57-4210-B047-D70E61371E1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06E7E20-CFD2-4D71-BD1D-88055E6DE0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83DD7E0-0118-47C6-AB65-184E39E35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0EFACE5-C251-4BB5-96AA-E025EA7A255D}"/>
              </a:ext>
            </a:extLst>
          </p:cNvPr>
          <p:cNvSpPr>
            <a:spLocks noGrp="1"/>
          </p:cNvSpPr>
          <p:nvPr>
            <p:ph type="dt" sz="half" idx="10"/>
          </p:nvPr>
        </p:nvSpPr>
        <p:spPr/>
        <p:txBody>
          <a:bodyPr/>
          <a:lstStyle/>
          <a:p>
            <a:fld id="{354F69AE-9C52-490F-B741-55D385EA3071}" type="datetime1">
              <a:rPr lang="fr-FR" smtClean="0"/>
              <a:t>16/06/2021</a:t>
            </a:fld>
            <a:endParaRPr lang="fr-FR"/>
          </a:p>
        </p:txBody>
      </p:sp>
      <p:sp>
        <p:nvSpPr>
          <p:cNvPr id="6" name="Espace réservé du pied de page 5">
            <a:extLst>
              <a:ext uri="{FF2B5EF4-FFF2-40B4-BE49-F238E27FC236}">
                <a16:creationId xmlns:a16="http://schemas.microsoft.com/office/drawing/2014/main" id="{FADB4666-F8BF-4F39-B32D-D5686FAEFAF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1B4E08C-47EB-4148-BB14-C9348F82276A}"/>
              </a:ext>
            </a:extLst>
          </p:cNvPr>
          <p:cNvSpPr>
            <a:spLocks noGrp="1"/>
          </p:cNvSpPr>
          <p:nvPr>
            <p:ph type="sldNum" sz="quarter" idx="12"/>
          </p:nvPr>
        </p:nvSpPr>
        <p:spPr/>
        <p:txBody>
          <a:bodyPr/>
          <a:lstStyle/>
          <a:p>
            <a:fld id="{66FBC5A7-DE05-41CC-BFDC-AF420C94D2A5}" type="slidenum">
              <a:rPr lang="fr-FR" smtClean="0"/>
              <a:t>‹N°›</a:t>
            </a:fld>
            <a:endParaRPr lang="fr-FR"/>
          </a:p>
        </p:txBody>
      </p:sp>
    </p:spTree>
    <p:extLst>
      <p:ext uri="{BB962C8B-B14F-4D97-AF65-F5344CB8AC3E}">
        <p14:creationId xmlns:p14="http://schemas.microsoft.com/office/powerpoint/2010/main" val="68709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EE70782-B12D-4A23-8655-2592D829B4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A510774-AB3C-4084-BBE4-2B52383A1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C667FC2-2A43-436C-9406-05728E3D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8869-7813-4017-8622-7B54BD6C85CE}" type="datetime1">
              <a:rPr lang="fr-FR" smtClean="0"/>
              <a:t>16/06/2021</a:t>
            </a:fld>
            <a:endParaRPr lang="fr-FR"/>
          </a:p>
        </p:txBody>
      </p:sp>
      <p:sp>
        <p:nvSpPr>
          <p:cNvPr id="5" name="Espace réservé du pied de page 4">
            <a:extLst>
              <a:ext uri="{FF2B5EF4-FFF2-40B4-BE49-F238E27FC236}">
                <a16:creationId xmlns:a16="http://schemas.microsoft.com/office/drawing/2014/main" id="{6B58BB8F-11DE-44AB-B5DB-AB7F434F5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716C75E-ED1C-4122-A4C4-3AB83828C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BC5A7-DE05-41CC-BFDC-AF420C94D2A5}" type="slidenum">
              <a:rPr lang="fr-FR" smtClean="0"/>
              <a:t>‹N°›</a:t>
            </a:fld>
            <a:endParaRPr lang="fr-FR"/>
          </a:p>
        </p:txBody>
      </p:sp>
    </p:spTree>
    <p:extLst>
      <p:ext uri="{BB962C8B-B14F-4D97-AF65-F5344CB8AC3E}">
        <p14:creationId xmlns:p14="http://schemas.microsoft.com/office/powerpoint/2010/main" val="4147137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E134B5-32B6-4808-9AC7-F3403921CF52}"/>
              </a:ext>
            </a:extLst>
          </p:cNvPr>
          <p:cNvSpPr/>
          <p:nvPr/>
        </p:nvSpPr>
        <p:spPr>
          <a:xfrm>
            <a:off x="-1" y="16393"/>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0A48682-EEEC-43E9-806E-83AAD4E9C8CB}"/>
              </a:ext>
            </a:extLst>
          </p:cNvPr>
          <p:cNvSpPr/>
          <p:nvPr/>
        </p:nvSpPr>
        <p:spPr>
          <a:xfrm>
            <a:off x="-5" y="1104715"/>
            <a:ext cx="12192001" cy="2290181"/>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a:extLst>
              <a:ext uri="{FF2B5EF4-FFF2-40B4-BE49-F238E27FC236}">
                <a16:creationId xmlns:a16="http://schemas.microsoft.com/office/drawing/2014/main" id="{2BD123DD-845A-42BE-AFEA-9C9A32EBAD1C}"/>
              </a:ext>
            </a:extLst>
          </p:cNvPr>
          <p:cNvSpPr txBox="1"/>
          <p:nvPr/>
        </p:nvSpPr>
        <p:spPr>
          <a:xfrm>
            <a:off x="-2" y="1464975"/>
            <a:ext cx="12192000" cy="1569660"/>
          </a:xfrm>
          <a:prstGeom prst="rect">
            <a:avLst/>
          </a:prstGeom>
          <a:noFill/>
        </p:spPr>
        <p:txBody>
          <a:bodyPr wrap="square" rtlCol="0">
            <a:spAutoFit/>
          </a:bodyPr>
          <a:lstStyle/>
          <a:p>
            <a:pPr algn="ctr"/>
            <a:r>
              <a:rPr lang="en-US" sz="4800" b="1" cap="small" dirty="0">
                <a:solidFill>
                  <a:schemeClr val="bg1"/>
                </a:solidFill>
                <a:latin typeface="Franklin Gothic Demi Cond" panose="020B0706030402020204" pitchFamily="34" charset="0"/>
                <a:cs typeface="Times New Roman" panose="02020603050405020304" pitchFamily="18" charset="0"/>
              </a:rPr>
              <a:t>Offline and Online UAV-Enabled Data Collection </a:t>
            </a:r>
          </a:p>
          <a:p>
            <a:pPr algn="ctr"/>
            <a:r>
              <a:rPr lang="en-US" sz="4800" b="1" cap="small" dirty="0">
                <a:solidFill>
                  <a:schemeClr val="bg1"/>
                </a:solidFill>
                <a:latin typeface="Franklin Gothic Demi Cond" panose="020B0706030402020204" pitchFamily="34" charset="0"/>
                <a:cs typeface="Times New Roman" panose="02020603050405020304" pitchFamily="18" charset="0"/>
              </a:rPr>
              <a:t>in Time-Constrained IoT Networks</a:t>
            </a:r>
            <a:endParaRPr lang="fr-FR" sz="4800" b="1" cap="small" dirty="0">
              <a:solidFill>
                <a:schemeClr val="bg1"/>
              </a:solidFill>
              <a:latin typeface="Franklin Gothic Demi Cond" panose="020B0706030402020204" pitchFamily="34" charset="0"/>
              <a:cs typeface="Times New Roman" panose="02020603050405020304" pitchFamily="18" charset="0"/>
            </a:endParaRPr>
          </a:p>
        </p:txBody>
      </p:sp>
      <p:pic>
        <p:nvPicPr>
          <p:cNvPr id="2054" name="Picture 6">
            <a:extLst>
              <a:ext uri="{FF2B5EF4-FFF2-40B4-BE49-F238E27FC236}">
                <a16:creationId xmlns:a16="http://schemas.microsoft.com/office/drawing/2014/main" id="{3D4681A4-C496-429C-8FA7-705096802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5495" y="106303"/>
            <a:ext cx="1930504" cy="76300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136DB89C-96BC-41F8-8D80-3F267C5CBB3B}"/>
              </a:ext>
            </a:extLst>
          </p:cNvPr>
          <p:cNvSpPr txBox="1"/>
          <p:nvPr/>
        </p:nvSpPr>
        <p:spPr>
          <a:xfrm>
            <a:off x="9326879" y="6308429"/>
            <a:ext cx="2169120" cy="461665"/>
          </a:xfrm>
          <a:prstGeom prst="rect">
            <a:avLst/>
          </a:prstGeom>
          <a:noFill/>
        </p:spPr>
        <p:txBody>
          <a:bodyPr wrap="square" rtlCol="0">
            <a:spAutoFit/>
          </a:bodyPr>
          <a:lstStyle/>
          <a:p>
            <a:pPr algn="r" rtl="1"/>
            <a:r>
              <a:rPr lang="fr-FR" sz="2400" b="0" i="0" dirty="0">
                <a:solidFill>
                  <a:srgbClr val="10181E"/>
                </a:solidFill>
                <a:effectLst/>
                <a:latin typeface="Franklin Gothic Heavy" panose="020B0903020102020204" pitchFamily="34" charset="0"/>
              </a:rPr>
              <a:t>April 7, 2021</a:t>
            </a:r>
            <a:endParaRPr lang="en-US" sz="2400" dirty="0">
              <a:solidFill>
                <a:srgbClr val="10181E"/>
              </a:solidFill>
              <a:latin typeface="Franklin Gothic Heavy" panose="020B0903020102020204" pitchFamily="34" charset="0"/>
            </a:endParaRPr>
          </a:p>
        </p:txBody>
      </p:sp>
      <p:sp>
        <p:nvSpPr>
          <p:cNvPr id="23" name="Rectangle 22">
            <a:extLst>
              <a:ext uri="{FF2B5EF4-FFF2-40B4-BE49-F238E27FC236}">
                <a16:creationId xmlns:a16="http://schemas.microsoft.com/office/drawing/2014/main" id="{58E8299E-B436-4562-8244-720A84ECAB2E}"/>
              </a:ext>
            </a:extLst>
          </p:cNvPr>
          <p:cNvSpPr/>
          <p:nvPr/>
        </p:nvSpPr>
        <p:spPr>
          <a:xfrm>
            <a:off x="0" y="3391665"/>
            <a:ext cx="12192000" cy="144000"/>
          </a:xfrm>
          <a:prstGeom prst="rect">
            <a:avLst/>
          </a:prstGeom>
          <a:solidFill>
            <a:srgbClr val="10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7B322"/>
              </a:solidFill>
            </a:endParaRPr>
          </a:p>
        </p:txBody>
      </p:sp>
      <p:sp>
        <p:nvSpPr>
          <p:cNvPr id="25" name="Rectangle 24">
            <a:extLst>
              <a:ext uri="{FF2B5EF4-FFF2-40B4-BE49-F238E27FC236}">
                <a16:creationId xmlns:a16="http://schemas.microsoft.com/office/drawing/2014/main" id="{5E33E9A9-C890-40FB-BAA3-9FE137AB7FC6}"/>
              </a:ext>
            </a:extLst>
          </p:cNvPr>
          <p:cNvSpPr/>
          <p:nvPr/>
        </p:nvSpPr>
        <p:spPr>
          <a:xfrm>
            <a:off x="0" y="960645"/>
            <a:ext cx="12192000" cy="144000"/>
          </a:xfrm>
          <a:prstGeom prst="rect">
            <a:avLst/>
          </a:prstGeom>
          <a:solidFill>
            <a:srgbClr val="10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Image 30">
            <a:extLst>
              <a:ext uri="{FF2B5EF4-FFF2-40B4-BE49-F238E27FC236}">
                <a16:creationId xmlns:a16="http://schemas.microsoft.com/office/drawing/2014/main" id="{FC9B5972-45DE-4BA4-BBE4-A99E6694BFF1}"/>
              </a:ext>
            </a:extLst>
          </p:cNvPr>
          <p:cNvPicPr>
            <a:picLocks noChangeAspect="1"/>
          </p:cNvPicPr>
          <p:nvPr/>
        </p:nvPicPr>
        <p:blipFill rotWithShape="1">
          <a:blip r:embed="rId4">
            <a:extLst>
              <a:ext uri="{28A0092B-C50C-407E-A947-70E740481C1C}">
                <a14:useLocalDpi xmlns:a14="http://schemas.microsoft.com/office/drawing/2010/main" val="0"/>
              </a:ext>
            </a:extLst>
          </a:blip>
          <a:srcRect l="11179" t="13286" r="10176" b="15263"/>
          <a:stretch/>
        </p:blipFill>
        <p:spPr>
          <a:xfrm>
            <a:off x="696000" y="183921"/>
            <a:ext cx="2015068" cy="607771"/>
          </a:xfrm>
          <a:prstGeom prst="rect">
            <a:avLst/>
          </a:prstGeom>
        </p:spPr>
      </p:pic>
      <p:sp>
        <p:nvSpPr>
          <p:cNvPr id="35" name="ZoneTexte 34">
            <a:extLst>
              <a:ext uri="{FF2B5EF4-FFF2-40B4-BE49-F238E27FC236}">
                <a16:creationId xmlns:a16="http://schemas.microsoft.com/office/drawing/2014/main" id="{7E0420B5-9977-4C98-B779-5E445915DF64}"/>
              </a:ext>
            </a:extLst>
          </p:cNvPr>
          <p:cNvSpPr txBox="1"/>
          <p:nvPr/>
        </p:nvSpPr>
        <p:spPr>
          <a:xfrm>
            <a:off x="6740841" y="4637026"/>
            <a:ext cx="4955183" cy="1261884"/>
          </a:xfrm>
          <a:prstGeom prst="rect">
            <a:avLst/>
          </a:prstGeom>
          <a:noFill/>
        </p:spPr>
        <p:txBody>
          <a:bodyPr wrap="square" numCol="1" rtlCol="0">
            <a:spAutoFit/>
          </a:bodyPr>
          <a:lstStyle/>
          <a:p>
            <a:r>
              <a:rPr lang="en-US" sz="2000" dirty="0">
                <a:solidFill>
                  <a:srgbClr val="F7B322"/>
                </a:solidFill>
                <a:latin typeface="Times New Roman" panose="02020603050405020304" pitchFamily="18" charset="0"/>
                <a:cs typeface="Times New Roman" panose="02020603050405020304" pitchFamily="18" charset="0"/>
              </a:rPr>
              <a:t>Under the supervision of</a:t>
            </a:r>
          </a:p>
          <a:p>
            <a:pPr lvl="1"/>
            <a:r>
              <a:rPr lang="en-US" sz="2800" b="1" i="1" dirty="0">
                <a:solidFill>
                  <a:srgbClr val="10181E"/>
                </a:solidFill>
                <a:latin typeface="Times New Roman" panose="02020603050405020304" pitchFamily="18" charset="0"/>
                <a:cs typeface="Times New Roman" panose="02020603050405020304" pitchFamily="18" charset="0"/>
              </a:rPr>
              <a:t>Dr. </a:t>
            </a:r>
            <a:r>
              <a:rPr lang="en-US" sz="2800" b="1" i="1" dirty="0" err="1">
                <a:solidFill>
                  <a:srgbClr val="10181E"/>
                </a:solidFill>
                <a:latin typeface="Times New Roman" panose="02020603050405020304" pitchFamily="18" charset="0"/>
                <a:cs typeface="Times New Roman" panose="02020603050405020304" pitchFamily="18" charset="0"/>
              </a:rPr>
              <a:t>Jihene</a:t>
            </a:r>
            <a:r>
              <a:rPr lang="en-US" sz="2800" b="1" i="1" dirty="0">
                <a:solidFill>
                  <a:srgbClr val="10181E"/>
                </a:solidFill>
                <a:latin typeface="Times New Roman" panose="02020603050405020304" pitchFamily="18" charset="0"/>
                <a:cs typeface="Times New Roman" panose="02020603050405020304" pitchFamily="18" charset="0"/>
              </a:rPr>
              <a:t> Ben </a:t>
            </a:r>
            <a:r>
              <a:rPr lang="en-US" sz="2800" b="1" i="1" dirty="0" err="1">
                <a:solidFill>
                  <a:srgbClr val="10181E"/>
                </a:solidFill>
                <a:latin typeface="Times New Roman" panose="02020603050405020304" pitchFamily="18" charset="0"/>
                <a:cs typeface="Times New Roman" panose="02020603050405020304" pitchFamily="18" charset="0"/>
              </a:rPr>
              <a:t>Abderrazak</a:t>
            </a:r>
            <a:endParaRPr lang="en-US" sz="2800" b="1" i="1" dirty="0">
              <a:solidFill>
                <a:srgbClr val="10181E"/>
              </a:solidFill>
              <a:latin typeface="Times New Roman" panose="02020603050405020304" pitchFamily="18" charset="0"/>
              <a:cs typeface="Times New Roman" panose="02020603050405020304" pitchFamily="18" charset="0"/>
            </a:endParaRPr>
          </a:p>
          <a:p>
            <a:pPr lvl="1"/>
            <a:r>
              <a:rPr lang="en-US" sz="2800" b="1" i="1" dirty="0">
                <a:solidFill>
                  <a:srgbClr val="10181E"/>
                </a:solidFill>
                <a:latin typeface="Times New Roman" panose="02020603050405020304" pitchFamily="18" charset="0"/>
                <a:cs typeface="Times New Roman" panose="02020603050405020304" pitchFamily="18" charset="0"/>
              </a:rPr>
              <a:t>Dr. Wael Jaafar</a:t>
            </a:r>
          </a:p>
        </p:txBody>
      </p:sp>
      <p:sp>
        <p:nvSpPr>
          <p:cNvPr id="2" name="Rectangle 1">
            <a:extLst>
              <a:ext uri="{FF2B5EF4-FFF2-40B4-BE49-F238E27FC236}">
                <a16:creationId xmlns:a16="http://schemas.microsoft.com/office/drawing/2014/main" id="{C693C854-0C7F-4E76-9E8D-A57660E85EC2}"/>
              </a:ext>
            </a:extLst>
          </p:cNvPr>
          <p:cNvSpPr/>
          <p:nvPr/>
        </p:nvSpPr>
        <p:spPr>
          <a:xfrm>
            <a:off x="696000" y="6166156"/>
            <a:ext cx="10800000" cy="36000"/>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a:extLst>
              <a:ext uri="{FF2B5EF4-FFF2-40B4-BE49-F238E27FC236}">
                <a16:creationId xmlns:a16="http://schemas.microsoft.com/office/drawing/2014/main" id="{BA9BE4BB-6268-4AE9-9C73-6C79D0FBF56F}"/>
              </a:ext>
            </a:extLst>
          </p:cNvPr>
          <p:cNvSpPr txBox="1"/>
          <p:nvPr/>
        </p:nvSpPr>
        <p:spPr>
          <a:xfrm>
            <a:off x="696001" y="6276664"/>
            <a:ext cx="3545800" cy="523220"/>
          </a:xfrm>
          <a:prstGeom prst="rect">
            <a:avLst/>
          </a:prstGeom>
          <a:noFill/>
        </p:spPr>
        <p:txBody>
          <a:bodyPr wrap="square" rtlCol="0">
            <a:spAutoFit/>
          </a:bodyPr>
          <a:lstStyle/>
          <a:p>
            <a:r>
              <a:rPr lang="en-US" sz="2800" b="0" i="0" dirty="0">
                <a:solidFill>
                  <a:srgbClr val="10181E"/>
                </a:solidFill>
                <a:effectLst/>
                <a:latin typeface="Franklin Gothic Heavy" panose="020B0903020102020204" pitchFamily="34" charset="0"/>
              </a:rPr>
              <a:t>Graduation Project</a:t>
            </a:r>
            <a:endParaRPr lang="en-US" sz="2800" dirty="0">
              <a:solidFill>
                <a:srgbClr val="10181E"/>
              </a:solidFill>
              <a:latin typeface="Franklin Gothic Heavy" panose="020B0903020102020204" pitchFamily="34" charset="0"/>
            </a:endParaRPr>
          </a:p>
        </p:txBody>
      </p:sp>
      <p:sp>
        <p:nvSpPr>
          <p:cNvPr id="16" name="ZoneTexte 15">
            <a:extLst>
              <a:ext uri="{FF2B5EF4-FFF2-40B4-BE49-F238E27FC236}">
                <a16:creationId xmlns:a16="http://schemas.microsoft.com/office/drawing/2014/main" id="{3AEA24AB-34D1-4D02-AAEC-E1C7603E65D1}"/>
              </a:ext>
            </a:extLst>
          </p:cNvPr>
          <p:cNvSpPr txBox="1"/>
          <p:nvPr/>
        </p:nvSpPr>
        <p:spPr>
          <a:xfrm>
            <a:off x="696000" y="3735136"/>
            <a:ext cx="4955183" cy="892552"/>
          </a:xfrm>
          <a:prstGeom prst="rect">
            <a:avLst/>
          </a:prstGeom>
          <a:noFill/>
        </p:spPr>
        <p:txBody>
          <a:bodyPr wrap="square" numCol="1" rtlCol="0">
            <a:spAutoFit/>
          </a:bodyPr>
          <a:lstStyle/>
          <a:p>
            <a:r>
              <a:rPr lang="en-US" sz="2000" dirty="0">
                <a:solidFill>
                  <a:srgbClr val="F7B322"/>
                </a:solidFill>
                <a:latin typeface="Times New Roman" panose="02020603050405020304" pitchFamily="18" charset="0"/>
                <a:cs typeface="Times New Roman" panose="02020603050405020304" pitchFamily="18" charset="0"/>
              </a:rPr>
              <a:t>By</a:t>
            </a:r>
            <a:endParaRPr lang="en-US" sz="2400" b="1" dirty="0">
              <a:solidFill>
                <a:srgbClr val="10181E"/>
              </a:solidFill>
              <a:latin typeface="Times New Roman" panose="02020603050405020304" pitchFamily="18" charset="0"/>
              <a:cs typeface="Times New Roman" panose="02020603050405020304" pitchFamily="18" charset="0"/>
            </a:endParaRPr>
          </a:p>
          <a:p>
            <a:pPr lvl="1"/>
            <a:r>
              <a:rPr lang="en-US" sz="3200" b="1" i="1" dirty="0">
                <a:solidFill>
                  <a:srgbClr val="10181E"/>
                </a:solidFill>
                <a:latin typeface="Times New Roman" panose="02020603050405020304" pitchFamily="18" charset="0"/>
                <a:cs typeface="Times New Roman" panose="02020603050405020304" pitchFamily="18" charset="0"/>
              </a:rPr>
              <a:t>Oussama </a:t>
            </a:r>
            <a:r>
              <a:rPr lang="en-US" sz="3200" b="1" i="1" dirty="0" err="1">
                <a:solidFill>
                  <a:srgbClr val="10181E"/>
                </a:solidFill>
                <a:latin typeface="Times New Roman" panose="02020603050405020304" pitchFamily="18" charset="0"/>
                <a:cs typeface="Times New Roman" panose="02020603050405020304" pitchFamily="18" charset="0"/>
              </a:rPr>
              <a:t>Ghdiri</a:t>
            </a:r>
            <a:r>
              <a:rPr lang="en-US" sz="3200" b="1" i="1" dirty="0">
                <a:solidFill>
                  <a:srgbClr val="10181E"/>
                </a:solidFill>
                <a:latin typeface="Times New Roman" panose="02020603050405020304" pitchFamily="18" charset="0"/>
                <a:cs typeface="Times New Roman" panose="02020603050405020304" pitchFamily="18" charset="0"/>
              </a:rPr>
              <a:t> </a:t>
            </a:r>
            <a:endParaRPr lang="en-US" sz="3600" b="1" i="1" dirty="0">
              <a:solidFill>
                <a:srgbClr val="1018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75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6ACDAE0-B181-465A-BE91-DD1FF8AB1D14}"/>
              </a:ext>
            </a:extLst>
          </p:cNvPr>
          <p:cNvSpPr txBox="1"/>
          <p:nvPr/>
        </p:nvSpPr>
        <p:spPr>
          <a:xfrm>
            <a:off x="1415999" y="3017165"/>
            <a:ext cx="9359999" cy="923330"/>
          </a:xfrm>
          <a:prstGeom prst="rect">
            <a:avLst/>
          </a:prstGeom>
          <a:noFill/>
        </p:spPr>
        <p:txBody>
          <a:bodyPr wrap="square" rtlCol="0">
            <a:spAutoFit/>
          </a:bodyPr>
          <a:lstStyle/>
          <a:p>
            <a:pPr algn="ctr"/>
            <a:r>
              <a:rPr lang="de-AT" sz="5400" b="1" cap="small" dirty="0">
                <a:solidFill>
                  <a:srgbClr val="10181E"/>
                </a:solidFill>
                <a:latin typeface="Franklin Gothic Heavy" panose="020B0903020102020204" pitchFamily="34" charset="0"/>
              </a:rPr>
              <a:t>Problem</a:t>
            </a:r>
            <a:r>
              <a:rPr lang="fr-FR" sz="5400" b="1" cap="small" dirty="0">
                <a:solidFill>
                  <a:srgbClr val="10181E"/>
                </a:solidFill>
                <a:latin typeface="Franklin Gothic Heavy" panose="020B0903020102020204" pitchFamily="34" charset="0"/>
              </a:rPr>
              <a:t> Formulation</a:t>
            </a:r>
          </a:p>
        </p:txBody>
      </p:sp>
      <p:sp>
        <p:nvSpPr>
          <p:cNvPr id="11" name="Rectangle 10">
            <a:extLst>
              <a:ext uri="{FF2B5EF4-FFF2-40B4-BE49-F238E27FC236}">
                <a16:creationId xmlns:a16="http://schemas.microsoft.com/office/drawing/2014/main" id="{1CE4C8FF-61B4-42FF-8390-994E016EE247}"/>
              </a:ext>
            </a:extLst>
          </p:cNvPr>
          <p:cNvSpPr/>
          <p:nvPr/>
        </p:nvSpPr>
        <p:spPr>
          <a:xfrm>
            <a:off x="1416000" y="4517180"/>
            <a:ext cx="93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12C7FB89-7675-4D3F-B0C1-2B11BE8A873C}"/>
              </a:ext>
            </a:extLst>
          </p:cNvPr>
          <p:cNvSpPr/>
          <p:nvPr/>
        </p:nvSpPr>
        <p:spPr>
          <a:xfrm>
            <a:off x="5646000" y="1801261"/>
            <a:ext cx="900000" cy="900000"/>
          </a:xfrm>
          <a:prstGeom prst="ellipse">
            <a:avLst/>
          </a:prstGeom>
          <a:solidFill>
            <a:srgbClr val="F7B32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latin typeface="Britannic Bold" panose="020B0903060703020204" pitchFamily="34" charset="0"/>
              </a:rPr>
              <a:t>2</a:t>
            </a:r>
          </a:p>
        </p:txBody>
      </p:sp>
      <p:sp>
        <p:nvSpPr>
          <p:cNvPr id="14" name="Rectangle 13">
            <a:extLst>
              <a:ext uri="{FF2B5EF4-FFF2-40B4-BE49-F238E27FC236}">
                <a16:creationId xmlns:a16="http://schemas.microsoft.com/office/drawing/2014/main" id="{CB2A366F-9941-4968-BAFD-18DBE5CF5B05}"/>
              </a:ext>
            </a:extLst>
          </p:cNvPr>
          <p:cNvSpPr/>
          <p:nvPr/>
        </p:nvSpPr>
        <p:spPr>
          <a:xfrm>
            <a:off x="1416001"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21">
            <a:extLst>
              <a:ext uri="{FF2B5EF4-FFF2-40B4-BE49-F238E27FC236}">
                <a16:creationId xmlns:a16="http://schemas.microsoft.com/office/drawing/2014/main" id="{25AF92FC-D49A-4110-BF05-09EF9C33D270}"/>
              </a:ext>
            </a:extLst>
          </p:cNvPr>
          <p:cNvSpPr/>
          <p:nvPr/>
        </p:nvSpPr>
        <p:spPr>
          <a:xfrm>
            <a:off x="6815999"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23549275"/>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11</a:t>
            </a:fld>
            <a:endParaRPr lang="fr-FR" sz="3200" dirty="0">
              <a:solidFill>
                <a:srgbClr val="16232B"/>
              </a:solidFill>
              <a:latin typeface="Arial Black" panose="020B0A04020102020204" pitchFamily="34" charset="0"/>
            </a:endParaRPr>
          </a:p>
        </p:txBody>
      </p:sp>
      <p:pic>
        <p:nvPicPr>
          <p:cNvPr id="12" name="Image 11">
            <a:extLst>
              <a:ext uri="{FF2B5EF4-FFF2-40B4-BE49-F238E27FC236}">
                <a16:creationId xmlns:a16="http://schemas.microsoft.com/office/drawing/2014/main" id="{94F4DEE7-080C-446B-9BBC-13DC408D1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318492"/>
            <a:ext cx="10574808" cy="5539507"/>
          </a:xfrm>
          <a:prstGeom prst="rect">
            <a:avLst/>
          </a:prstGeom>
        </p:spPr>
      </p:pic>
      <p:sp>
        <p:nvSpPr>
          <p:cNvPr id="14" name="Rectangle 13">
            <a:extLst>
              <a:ext uri="{FF2B5EF4-FFF2-40B4-BE49-F238E27FC236}">
                <a16:creationId xmlns:a16="http://schemas.microsoft.com/office/drawing/2014/main" id="{5A666A1C-74F8-431E-A1EF-8E81E1C0003B}"/>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ZoneTexte 14">
            <a:extLst>
              <a:ext uri="{FF2B5EF4-FFF2-40B4-BE49-F238E27FC236}">
                <a16:creationId xmlns:a16="http://schemas.microsoft.com/office/drawing/2014/main" id="{20A0EC66-79B9-4247-BAAD-703376FF9FB1}"/>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2, Problem Formulation</a:t>
            </a:r>
          </a:p>
        </p:txBody>
      </p:sp>
      <p:sp>
        <p:nvSpPr>
          <p:cNvPr id="16" name="ZoneTexte 15">
            <a:extLst>
              <a:ext uri="{FF2B5EF4-FFF2-40B4-BE49-F238E27FC236}">
                <a16:creationId xmlns:a16="http://schemas.microsoft.com/office/drawing/2014/main" id="{595B7800-EAF3-40B7-91F2-612014A32708}"/>
              </a:ext>
            </a:extLst>
          </p:cNvPr>
          <p:cNvSpPr txBox="1"/>
          <p:nvPr/>
        </p:nvSpPr>
        <p:spPr>
          <a:xfrm>
            <a:off x="0" y="535785"/>
            <a:ext cx="10590415" cy="744178"/>
          </a:xfrm>
          <a:prstGeom prst="rect">
            <a:avLst/>
          </a:prstGeom>
          <a:noFill/>
        </p:spPr>
        <p:txBody>
          <a:bodyPr wrap="square" rtlCol="0">
            <a:spAutoFit/>
          </a:bodyPr>
          <a:lstStyle/>
          <a:p>
            <a:pPr lvl="1">
              <a:lnSpc>
                <a:spcPct val="150000"/>
              </a:lnSpc>
              <a:spcAft>
                <a:spcPts val="600"/>
              </a:spcAft>
            </a:pPr>
            <a:r>
              <a:rPr lang="fr-FR" sz="3200" b="1" dirty="0">
                <a:solidFill>
                  <a:srgbClr val="F7B322"/>
                </a:solidFill>
                <a:latin typeface="Gill Sans MT" panose="020B0502020104020203" pitchFamily="34" charset="0"/>
              </a:rPr>
              <a:t>System Model</a:t>
            </a:r>
          </a:p>
        </p:txBody>
      </p:sp>
    </p:spTree>
    <p:extLst>
      <p:ext uri="{BB962C8B-B14F-4D97-AF65-F5344CB8AC3E}">
        <p14:creationId xmlns:p14="http://schemas.microsoft.com/office/powerpoint/2010/main" val="92758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0DB36340-BAC6-41E2-994C-E713DA30726D}"/>
              </a:ext>
            </a:extLst>
          </p:cNvPr>
          <p:cNvPicPr>
            <a:picLocks noChangeAspect="1"/>
          </p:cNvPicPr>
          <p:nvPr/>
        </p:nvPicPr>
        <p:blipFill rotWithShape="1">
          <a:blip r:embed="rId3">
            <a:extLst>
              <a:ext uri="{28A0092B-C50C-407E-A947-70E740481C1C}">
                <a14:useLocalDpi xmlns:a14="http://schemas.microsoft.com/office/drawing/2010/main" val="0"/>
              </a:ext>
            </a:extLst>
          </a:blip>
          <a:srcRect t="11515"/>
          <a:stretch/>
        </p:blipFill>
        <p:spPr>
          <a:xfrm>
            <a:off x="1021126" y="2790754"/>
            <a:ext cx="6513716" cy="3202042"/>
          </a:xfrm>
          <a:prstGeom prst="rect">
            <a:avLst/>
          </a:prstGeom>
        </p:spPr>
      </p:pic>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12</a:t>
            </a:fld>
            <a:endParaRPr lang="fr-FR" sz="3200" dirty="0">
              <a:solidFill>
                <a:srgbClr val="16232B"/>
              </a:solidFill>
              <a:latin typeface="Arial Black" panose="020B0A04020102020204" pitchFamily="34" charset="0"/>
            </a:endParaRPr>
          </a:p>
        </p:txBody>
      </p:sp>
      <p:pic>
        <p:nvPicPr>
          <p:cNvPr id="15" name="Image 14">
            <a:extLst>
              <a:ext uri="{FF2B5EF4-FFF2-40B4-BE49-F238E27FC236}">
                <a16:creationId xmlns:a16="http://schemas.microsoft.com/office/drawing/2014/main" id="{145E6511-B29D-4874-9DE9-934888D5CEA4}"/>
              </a:ext>
            </a:extLst>
          </p:cNvPr>
          <p:cNvPicPr>
            <a:picLocks noChangeAspect="1"/>
          </p:cNvPicPr>
          <p:nvPr/>
        </p:nvPicPr>
        <p:blipFill rotWithShape="1">
          <a:blip r:embed="rId4">
            <a:biLevel thresh="75000"/>
            <a:extLst>
              <a:ext uri="{28A0092B-C50C-407E-A947-70E740481C1C}">
                <a14:useLocalDpi xmlns:a14="http://schemas.microsoft.com/office/drawing/2010/main" val="0"/>
              </a:ext>
            </a:extLst>
          </a:blip>
          <a:srcRect t="26532" b="64924"/>
          <a:stretch/>
        </p:blipFill>
        <p:spPr>
          <a:xfrm>
            <a:off x="845858" y="2461418"/>
            <a:ext cx="6376969" cy="281279"/>
          </a:xfrm>
          <a:prstGeom prst="rect">
            <a:avLst/>
          </a:prstGeom>
        </p:spPr>
      </p:pic>
      <p:pic>
        <p:nvPicPr>
          <p:cNvPr id="16" name="Image 15">
            <a:extLst>
              <a:ext uri="{FF2B5EF4-FFF2-40B4-BE49-F238E27FC236}">
                <a16:creationId xmlns:a16="http://schemas.microsoft.com/office/drawing/2014/main" id="{0E65B107-6F29-4330-B9B4-9F231B807E33}"/>
              </a:ext>
            </a:extLst>
          </p:cNvPr>
          <p:cNvPicPr>
            <a:picLocks noChangeAspect="1"/>
          </p:cNvPicPr>
          <p:nvPr/>
        </p:nvPicPr>
        <p:blipFill rotWithShape="1">
          <a:blip r:embed="rId4">
            <a:biLevel thresh="75000"/>
            <a:extLst>
              <a:ext uri="{28A0092B-C50C-407E-A947-70E740481C1C}">
                <a14:useLocalDpi xmlns:a14="http://schemas.microsoft.com/office/drawing/2010/main" val="0"/>
              </a:ext>
            </a:extLst>
          </a:blip>
          <a:srcRect t="38102" b="52549"/>
          <a:stretch/>
        </p:blipFill>
        <p:spPr>
          <a:xfrm>
            <a:off x="845858" y="3209132"/>
            <a:ext cx="6376969" cy="307778"/>
          </a:xfrm>
          <a:prstGeom prst="rect">
            <a:avLst/>
          </a:prstGeom>
        </p:spPr>
      </p:pic>
      <p:pic>
        <p:nvPicPr>
          <p:cNvPr id="27" name="Image 26">
            <a:extLst>
              <a:ext uri="{FF2B5EF4-FFF2-40B4-BE49-F238E27FC236}">
                <a16:creationId xmlns:a16="http://schemas.microsoft.com/office/drawing/2014/main" id="{8A57F9AB-3049-4397-A419-6DB620C02C93}"/>
              </a:ext>
            </a:extLst>
          </p:cNvPr>
          <p:cNvPicPr>
            <a:picLocks noChangeAspect="1"/>
          </p:cNvPicPr>
          <p:nvPr/>
        </p:nvPicPr>
        <p:blipFill rotWithShape="1">
          <a:blip r:embed="rId5">
            <a:extLst>
              <a:ext uri="{28A0092B-C50C-407E-A947-70E740481C1C}">
                <a14:useLocalDpi xmlns:a14="http://schemas.microsoft.com/office/drawing/2010/main" val="0"/>
              </a:ext>
            </a:extLst>
          </a:blip>
          <a:srcRect l="3333" r="58438" b="37299"/>
          <a:stretch/>
        </p:blipFill>
        <p:spPr>
          <a:xfrm>
            <a:off x="1671418" y="3573027"/>
            <a:ext cx="3477819" cy="3168936"/>
          </a:xfrm>
          <a:prstGeom prst="rect">
            <a:avLst/>
          </a:prstGeom>
        </p:spPr>
      </p:pic>
      <p:pic>
        <p:nvPicPr>
          <p:cNvPr id="17" name="Image 16">
            <a:extLst>
              <a:ext uri="{FF2B5EF4-FFF2-40B4-BE49-F238E27FC236}">
                <a16:creationId xmlns:a16="http://schemas.microsoft.com/office/drawing/2014/main" id="{85D1D98B-0393-43BC-9EFE-E66F9C89A149}"/>
              </a:ext>
            </a:extLst>
          </p:cNvPr>
          <p:cNvPicPr>
            <a:picLocks noChangeAspect="1"/>
          </p:cNvPicPr>
          <p:nvPr/>
        </p:nvPicPr>
        <p:blipFill rotWithShape="1">
          <a:blip r:embed="rId4">
            <a:biLevel thresh="75000"/>
            <a:extLst>
              <a:ext uri="{28A0092B-C50C-407E-A947-70E740481C1C}">
                <a14:useLocalDpi xmlns:a14="http://schemas.microsoft.com/office/drawing/2010/main" val="0"/>
              </a:ext>
            </a:extLst>
          </a:blip>
          <a:srcRect t="49935" b="26456"/>
          <a:stretch/>
        </p:blipFill>
        <p:spPr>
          <a:xfrm>
            <a:off x="845858" y="3739682"/>
            <a:ext cx="6376969" cy="777240"/>
          </a:xfrm>
          <a:prstGeom prst="rect">
            <a:avLst/>
          </a:prstGeom>
        </p:spPr>
      </p:pic>
      <p:pic>
        <p:nvPicPr>
          <p:cNvPr id="18" name="Image 17">
            <a:extLst>
              <a:ext uri="{FF2B5EF4-FFF2-40B4-BE49-F238E27FC236}">
                <a16:creationId xmlns:a16="http://schemas.microsoft.com/office/drawing/2014/main" id="{EC2D59D4-4E18-46A4-A96C-9844D97CB101}"/>
              </a:ext>
            </a:extLst>
          </p:cNvPr>
          <p:cNvPicPr>
            <a:picLocks noChangeAspect="1"/>
          </p:cNvPicPr>
          <p:nvPr/>
        </p:nvPicPr>
        <p:blipFill rotWithShape="1">
          <a:blip r:embed="rId4">
            <a:biLevel thresh="75000"/>
            <a:extLst>
              <a:ext uri="{28A0092B-C50C-407E-A947-70E740481C1C}">
                <a14:useLocalDpi xmlns:a14="http://schemas.microsoft.com/office/drawing/2010/main" val="0"/>
              </a:ext>
            </a:extLst>
          </a:blip>
          <a:srcRect t="71918" b="13178"/>
          <a:stretch/>
        </p:blipFill>
        <p:spPr>
          <a:xfrm>
            <a:off x="845858" y="4633261"/>
            <a:ext cx="6376969" cy="490659"/>
          </a:xfrm>
          <a:prstGeom prst="rect">
            <a:avLst/>
          </a:prstGeom>
        </p:spPr>
      </p:pic>
      <p:sp>
        <p:nvSpPr>
          <p:cNvPr id="21" name="ZoneTexte 20">
            <a:extLst>
              <a:ext uri="{FF2B5EF4-FFF2-40B4-BE49-F238E27FC236}">
                <a16:creationId xmlns:a16="http://schemas.microsoft.com/office/drawing/2014/main" id="{053298C2-026E-433B-922F-EE19B4837C8C}"/>
              </a:ext>
            </a:extLst>
          </p:cNvPr>
          <p:cNvSpPr txBox="1"/>
          <p:nvPr/>
        </p:nvSpPr>
        <p:spPr>
          <a:xfrm>
            <a:off x="8158646" y="1394579"/>
            <a:ext cx="2694056" cy="646331"/>
          </a:xfrm>
          <a:prstGeom prst="rect">
            <a:avLst/>
          </a:prstGeom>
          <a:noFill/>
        </p:spPr>
        <p:txBody>
          <a:bodyPr wrap="square" rtlCol="0">
            <a:spAutoFit/>
          </a:bodyPr>
          <a:lstStyle/>
          <a:p>
            <a:pPr algn="just"/>
            <a:r>
              <a:rPr lang="en-US" dirty="0">
                <a:solidFill>
                  <a:srgbClr val="F7B322"/>
                </a:solidFill>
                <a:latin typeface="Gill Sans MT" panose="020B0502020104020203" pitchFamily="34" charset="0"/>
                <a:cs typeface="Arial" panose="020B0604020202020204" pitchFamily="34" charset="0"/>
              </a:rPr>
              <a:t>Maximize energy efficiency</a:t>
            </a:r>
          </a:p>
          <a:p>
            <a:pPr algn="just"/>
            <a:r>
              <a:rPr lang="en-US" dirty="0">
                <a:solidFill>
                  <a:srgbClr val="F7B322"/>
                </a:solidFill>
                <a:latin typeface="Gill Sans MT" panose="020B0502020104020203" pitchFamily="34" charset="0"/>
                <a:cs typeface="Arial" panose="020B0604020202020204" pitchFamily="34" charset="0"/>
              </a:rPr>
              <a:t>Maximize  data   collection</a:t>
            </a:r>
          </a:p>
        </p:txBody>
      </p:sp>
      <p:sp>
        <p:nvSpPr>
          <p:cNvPr id="22" name="ZoneTexte 21">
            <a:extLst>
              <a:ext uri="{FF2B5EF4-FFF2-40B4-BE49-F238E27FC236}">
                <a16:creationId xmlns:a16="http://schemas.microsoft.com/office/drawing/2014/main" id="{7B9DFB58-01C9-4A97-8816-BCD9266DA2DA}"/>
              </a:ext>
            </a:extLst>
          </p:cNvPr>
          <p:cNvSpPr txBox="1"/>
          <p:nvPr/>
        </p:nvSpPr>
        <p:spPr>
          <a:xfrm>
            <a:off x="8156352" y="2278891"/>
            <a:ext cx="3453048" cy="646331"/>
          </a:xfrm>
          <a:prstGeom prst="rect">
            <a:avLst/>
          </a:prstGeom>
          <a:noFill/>
        </p:spPr>
        <p:txBody>
          <a:bodyPr wrap="square" rtlCol="0">
            <a:spAutoFit/>
          </a:bodyPr>
          <a:lstStyle/>
          <a:p>
            <a:pPr algn="just"/>
            <a:r>
              <a:rPr lang="en-US" dirty="0">
                <a:solidFill>
                  <a:srgbClr val="F7B322"/>
                </a:solidFill>
                <a:latin typeface="Gill Sans MT" panose="020B0502020104020203" pitchFamily="34" charset="0"/>
                <a:cs typeface="Arial" panose="020B0604020202020204" pitchFamily="34" charset="0"/>
              </a:rPr>
              <a:t>Ensure a successful communication between SN and CH</a:t>
            </a:r>
          </a:p>
        </p:txBody>
      </p:sp>
      <p:sp>
        <p:nvSpPr>
          <p:cNvPr id="23" name="ZoneTexte 22">
            <a:extLst>
              <a:ext uri="{FF2B5EF4-FFF2-40B4-BE49-F238E27FC236}">
                <a16:creationId xmlns:a16="http://schemas.microsoft.com/office/drawing/2014/main" id="{1C618EE9-830A-4741-B19E-69933DD74F5A}"/>
              </a:ext>
            </a:extLst>
          </p:cNvPr>
          <p:cNvSpPr txBox="1"/>
          <p:nvPr/>
        </p:nvSpPr>
        <p:spPr>
          <a:xfrm>
            <a:off x="8156352" y="3045054"/>
            <a:ext cx="3453048" cy="646331"/>
          </a:xfrm>
          <a:prstGeom prst="rect">
            <a:avLst/>
          </a:prstGeom>
          <a:noFill/>
        </p:spPr>
        <p:txBody>
          <a:bodyPr wrap="square" rtlCol="0">
            <a:spAutoFit/>
          </a:bodyPr>
          <a:lstStyle/>
          <a:p>
            <a:pPr algn="just"/>
            <a:r>
              <a:rPr lang="en-US" dirty="0">
                <a:solidFill>
                  <a:srgbClr val="F7B322"/>
                </a:solidFill>
                <a:latin typeface="Gill Sans MT" panose="020B0502020104020203" pitchFamily="34" charset="0"/>
                <a:cs typeface="Arial" panose="020B0604020202020204" pitchFamily="34" charset="0"/>
              </a:rPr>
              <a:t>Guarantee that enough energy is available</a:t>
            </a:r>
          </a:p>
        </p:txBody>
      </p:sp>
      <p:sp>
        <p:nvSpPr>
          <p:cNvPr id="24" name="ZoneTexte 23">
            <a:extLst>
              <a:ext uri="{FF2B5EF4-FFF2-40B4-BE49-F238E27FC236}">
                <a16:creationId xmlns:a16="http://schemas.microsoft.com/office/drawing/2014/main" id="{F332713E-2A81-4C54-9F0C-A39EE2D85A3E}"/>
              </a:ext>
            </a:extLst>
          </p:cNvPr>
          <p:cNvSpPr txBox="1"/>
          <p:nvPr/>
        </p:nvSpPr>
        <p:spPr>
          <a:xfrm>
            <a:off x="8156352" y="3805137"/>
            <a:ext cx="3453048" cy="646331"/>
          </a:xfrm>
          <a:prstGeom prst="rect">
            <a:avLst/>
          </a:prstGeom>
          <a:noFill/>
        </p:spPr>
        <p:txBody>
          <a:bodyPr wrap="square" rtlCol="0">
            <a:spAutoFit/>
          </a:bodyPr>
          <a:lstStyle/>
          <a:p>
            <a:pPr algn="just"/>
            <a:r>
              <a:rPr lang="en-US" dirty="0">
                <a:solidFill>
                  <a:srgbClr val="F7B322"/>
                </a:solidFill>
                <a:latin typeface="Gill Sans MT" panose="020B0502020104020203" pitchFamily="34" charset="0"/>
                <a:cs typeface="Arial" panose="020B0604020202020204" pitchFamily="34" charset="0"/>
              </a:rPr>
              <a:t>Satisfy that UAV collects data from CHs before deadlines</a:t>
            </a:r>
          </a:p>
        </p:txBody>
      </p:sp>
      <p:sp>
        <p:nvSpPr>
          <p:cNvPr id="25" name="ZoneTexte 24">
            <a:extLst>
              <a:ext uri="{FF2B5EF4-FFF2-40B4-BE49-F238E27FC236}">
                <a16:creationId xmlns:a16="http://schemas.microsoft.com/office/drawing/2014/main" id="{984181B2-33F5-4AD2-A1FC-E360974AAE5F}"/>
              </a:ext>
            </a:extLst>
          </p:cNvPr>
          <p:cNvSpPr txBox="1"/>
          <p:nvPr/>
        </p:nvSpPr>
        <p:spPr>
          <a:xfrm>
            <a:off x="8158646" y="4559221"/>
            <a:ext cx="3450754" cy="646331"/>
          </a:xfrm>
          <a:prstGeom prst="rect">
            <a:avLst/>
          </a:prstGeom>
          <a:noFill/>
        </p:spPr>
        <p:txBody>
          <a:bodyPr wrap="square" rtlCol="0">
            <a:spAutoFit/>
          </a:bodyPr>
          <a:lstStyle/>
          <a:p>
            <a:pPr algn="just"/>
            <a:r>
              <a:rPr lang="en-US" dirty="0">
                <a:solidFill>
                  <a:srgbClr val="F7B322"/>
                </a:solidFill>
                <a:latin typeface="Gill Sans MT" panose="020B0502020104020203" pitchFamily="34" charset="0"/>
                <a:cs typeface="Arial" panose="020B0604020202020204" pitchFamily="34" charset="0"/>
              </a:rPr>
              <a:t>Ensure that no collisions occurs between UAVs</a:t>
            </a:r>
          </a:p>
        </p:txBody>
      </p:sp>
      <p:pic>
        <p:nvPicPr>
          <p:cNvPr id="29" name="Image 28">
            <a:extLst>
              <a:ext uri="{FF2B5EF4-FFF2-40B4-BE49-F238E27FC236}">
                <a16:creationId xmlns:a16="http://schemas.microsoft.com/office/drawing/2014/main" id="{F2CD4FFA-ECD0-47BC-A64A-A5F04114B887}"/>
              </a:ext>
            </a:extLst>
          </p:cNvPr>
          <p:cNvPicPr>
            <a:picLocks noChangeAspect="1"/>
          </p:cNvPicPr>
          <p:nvPr/>
        </p:nvPicPr>
        <p:blipFill rotWithShape="1">
          <a:blip r:embed="rId6">
            <a:extLst>
              <a:ext uri="{28A0092B-C50C-407E-A947-70E740481C1C}">
                <a14:useLocalDpi xmlns:a14="http://schemas.microsoft.com/office/drawing/2010/main" val="0"/>
              </a:ext>
            </a:extLst>
          </a:blip>
          <a:srcRect l="14657" r="31916" b="64257"/>
          <a:stretch/>
        </p:blipFill>
        <p:spPr>
          <a:xfrm>
            <a:off x="1537796" y="5311514"/>
            <a:ext cx="4180377" cy="1553746"/>
          </a:xfrm>
          <a:prstGeom prst="rect">
            <a:avLst/>
          </a:prstGeom>
        </p:spPr>
      </p:pic>
      <p:grpSp>
        <p:nvGrpSpPr>
          <p:cNvPr id="10" name="Groupe 9">
            <a:extLst>
              <a:ext uri="{FF2B5EF4-FFF2-40B4-BE49-F238E27FC236}">
                <a16:creationId xmlns:a16="http://schemas.microsoft.com/office/drawing/2014/main" id="{4C95B00C-3B08-454D-988F-DADBE795CB94}"/>
              </a:ext>
            </a:extLst>
          </p:cNvPr>
          <p:cNvGrpSpPr/>
          <p:nvPr/>
        </p:nvGrpSpPr>
        <p:grpSpPr>
          <a:xfrm>
            <a:off x="848152" y="1233125"/>
            <a:ext cx="6376969" cy="969240"/>
            <a:chOff x="1644652" y="1238392"/>
            <a:chExt cx="6376969" cy="969240"/>
          </a:xfrm>
        </p:grpSpPr>
        <p:pic>
          <p:nvPicPr>
            <p:cNvPr id="12" name="Image 11">
              <a:extLst>
                <a:ext uri="{FF2B5EF4-FFF2-40B4-BE49-F238E27FC236}">
                  <a16:creationId xmlns:a16="http://schemas.microsoft.com/office/drawing/2014/main" id="{9C004262-629D-4EEA-AF28-5DC1CF033994}"/>
                </a:ext>
              </a:extLst>
            </p:cNvPr>
            <p:cNvPicPr>
              <a:picLocks noChangeAspect="1"/>
            </p:cNvPicPr>
            <p:nvPr/>
          </p:nvPicPr>
          <p:blipFill rotWithShape="1">
            <a:blip r:embed="rId4">
              <a:biLevel thresh="75000"/>
              <a:extLst>
                <a:ext uri="{28A0092B-C50C-407E-A947-70E740481C1C}">
                  <a14:useLocalDpi xmlns:a14="http://schemas.microsoft.com/office/drawing/2010/main" val="0"/>
                </a:ext>
              </a:extLst>
            </a:blip>
            <a:srcRect b="73886"/>
            <a:stretch/>
          </p:blipFill>
          <p:spPr>
            <a:xfrm>
              <a:off x="1644652" y="1296076"/>
              <a:ext cx="6376969" cy="859708"/>
            </a:xfrm>
            <a:prstGeom prst="rect">
              <a:avLst/>
            </a:prstGeom>
          </p:spPr>
        </p:pic>
        <p:pic>
          <p:nvPicPr>
            <p:cNvPr id="7" name="Image 6">
              <a:extLst>
                <a:ext uri="{FF2B5EF4-FFF2-40B4-BE49-F238E27FC236}">
                  <a16:creationId xmlns:a16="http://schemas.microsoft.com/office/drawing/2014/main" id="{EE11AAA2-457A-4623-8E87-8A40BEDEC326}"/>
                </a:ext>
              </a:extLst>
            </p:cNvPr>
            <p:cNvPicPr>
              <a:picLocks noChangeAspect="1"/>
            </p:cNvPicPr>
            <p:nvPr/>
          </p:nvPicPr>
          <p:blipFill rotWithShape="1">
            <a:blip r:embed="rId7"/>
            <a:srcRect l="21554" t="23115" r="31370" b="60031"/>
            <a:stretch/>
          </p:blipFill>
          <p:spPr>
            <a:xfrm>
              <a:off x="1858777" y="1238392"/>
              <a:ext cx="4812957" cy="969240"/>
            </a:xfrm>
            <a:prstGeom prst="rect">
              <a:avLst/>
            </a:prstGeom>
          </p:spPr>
        </p:pic>
      </p:grpSp>
      <p:sp>
        <p:nvSpPr>
          <p:cNvPr id="30" name="Rectangle 29">
            <a:extLst>
              <a:ext uri="{FF2B5EF4-FFF2-40B4-BE49-F238E27FC236}">
                <a16:creationId xmlns:a16="http://schemas.microsoft.com/office/drawing/2014/main" id="{D15796CA-E19F-4D43-8CFF-CCB366FE1330}"/>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ZoneTexte 30">
            <a:extLst>
              <a:ext uri="{FF2B5EF4-FFF2-40B4-BE49-F238E27FC236}">
                <a16:creationId xmlns:a16="http://schemas.microsoft.com/office/drawing/2014/main" id="{9CB2587E-4B03-4734-8034-383B72B3362A}"/>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2, Problem Formulation</a:t>
            </a:r>
          </a:p>
        </p:txBody>
      </p:sp>
      <p:sp>
        <p:nvSpPr>
          <p:cNvPr id="32" name="ZoneTexte 31">
            <a:extLst>
              <a:ext uri="{FF2B5EF4-FFF2-40B4-BE49-F238E27FC236}">
                <a16:creationId xmlns:a16="http://schemas.microsoft.com/office/drawing/2014/main" id="{9FF4E7CB-E49F-49C0-A03D-22A97EEB41C7}"/>
              </a:ext>
            </a:extLst>
          </p:cNvPr>
          <p:cNvSpPr txBox="1"/>
          <p:nvPr/>
        </p:nvSpPr>
        <p:spPr>
          <a:xfrm>
            <a:off x="0" y="535785"/>
            <a:ext cx="10590415" cy="744178"/>
          </a:xfrm>
          <a:prstGeom prst="rect">
            <a:avLst/>
          </a:prstGeom>
          <a:noFill/>
        </p:spPr>
        <p:txBody>
          <a:bodyPr wrap="square" rtlCol="0">
            <a:spAutoFit/>
          </a:bodyPr>
          <a:lstStyle/>
          <a:p>
            <a:pPr lvl="1">
              <a:lnSpc>
                <a:spcPct val="150000"/>
              </a:lnSpc>
              <a:spcAft>
                <a:spcPts val="600"/>
              </a:spcAft>
            </a:pPr>
            <a:r>
              <a:rPr lang="en-US" sz="3200" b="1" dirty="0">
                <a:solidFill>
                  <a:srgbClr val="F7B322"/>
                </a:solidFill>
                <a:latin typeface="Gill Sans MT" panose="020B0502020104020203" pitchFamily="34" charset="0"/>
              </a:rPr>
              <a:t>Problem</a:t>
            </a:r>
            <a:r>
              <a:rPr lang="fr-FR" sz="3200" b="1" dirty="0">
                <a:solidFill>
                  <a:srgbClr val="F7B322"/>
                </a:solidFill>
                <a:latin typeface="Gill Sans MT" panose="020B0502020104020203" pitchFamily="34" charset="0"/>
              </a:rPr>
              <a:t> Formulation</a:t>
            </a:r>
          </a:p>
        </p:txBody>
      </p:sp>
    </p:spTree>
    <p:extLst>
      <p:ext uri="{BB962C8B-B14F-4D97-AF65-F5344CB8AC3E}">
        <p14:creationId xmlns:p14="http://schemas.microsoft.com/office/powerpoint/2010/main" val="27914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6ACDAE0-B181-465A-BE91-DD1FF8AB1D14}"/>
              </a:ext>
            </a:extLst>
          </p:cNvPr>
          <p:cNvSpPr txBox="1"/>
          <p:nvPr/>
        </p:nvSpPr>
        <p:spPr>
          <a:xfrm>
            <a:off x="1415999" y="3017165"/>
            <a:ext cx="9359999" cy="923330"/>
          </a:xfrm>
          <a:prstGeom prst="rect">
            <a:avLst/>
          </a:prstGeom>
          <a:noFill/>
        </p:spPr>
        <p:txBody>
          <a:bodyPr wrap="square" rtlCol="0">
            <a:spAutoFit/>
          </a:bodyPr>
          <a:lstStyle/>
          <a:p>
            <a:pPr algn="ctr"/>
            <a:r>
              <a:rPr lang="en-US" sz="5400" b="1" cap="small" dirty="0">
                <a:solidFill>
                  <a:srgbClr val="10181E"/>
                </a:solidFill>
                <a:latin typeface="Franklin Gothic Heavy" panose="020B0903020102020204" pitchFamily="34" charset="0"/>
              </a:rPr>
              <a:t>Proposed</a:t>
            </a:r>
            <a:r>
              <a:rPr lang="fr-FR" sz="5400" b="1" cap="small" dirty="0">
                <a:solidFill>
                  <a:srgbClr val="10181E"/>
                </a:solidFill>
                <a:latin typeface="Franklin Gothic Heavy" panose="020B0903020102020204" pitchFamily="34" charset="0"/>
              </a:rPr>
              <a:t> Solution </a:t>
            </a:r>
          </a:p>
        </p:txBody>
      </p:sp>
      <p:sp>
        <p:nvSpPr>
          <p:cNvPr id="11" name="Rectangle 10">
            <a:extLst>
              <a:ext uri="{FF2B5EF4-FFF2-40B4-BE49-F238E27FC236}">
                <a16:creationId xmlns:a16="http://schemas.microsoft.com/office/drawing/2014/main" id="{1CE4C8FF-61B4-42FF-8390-994E016EE247}"/>
              </a:ext>
            </a:extLst>
          </p:cNvPr>
          <p:cNvSpPr/>
          <p:nvPr/>
        </p:nvSpPr>
        <p:spPr>
          <a:xfrm>
            <a:off x="1416000" y="4517180"/>
            <a:ext cx="93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12C7FB89-7675-4D3F-B0C1-2B11BE8A873C}"/>
              </a:ext>
            </a:extLst>
          </p:cNvPr>
          <p:cNvSpPr/>
          <p:nvPr/>
        </p:nvSpPr>
        <p:spPr>
          <a:xfrm>
            <a:off x="5646000" y="1801261"/>
            <a:ext cx="900000" cy="900000"/>
          </a:xfrm>
          <a:prstGeom prst="ellipse">
            <a:avLst/>
          </a:prstGeom>
          <a:solidFill>
            <a:srgbClr val="F7B32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latin typeface="Britannic Bold" panose="020B0903060703020204" pitchFamily="34" charset="0"/>
              </a:rPr>
              <a:t>3</a:t>
            </a:r>
          </a:p>
        </p:txBody>
      </p:sp>
      <p:sp>
        <p:nvSpPr>
          <p:cNvPr id="14" name="Rectangle 13">
            <a:extLst>
              <a:ext uri="{FF2B5EF4-FFF2-40B4-BE49-F238E27FC236}">
                <a16:creationId xmlns:a16="http://schemas.microsoft.com/office/drawing/2014/main" id="{CB2A366F-9941-4968-BAFD-18DBE5CF5B05}"/>
              </a:ext>
            </a:extLst>
          </p:cNvPr>
          <p:cNvSpPr/>
          <p:nvPr/>
        </p:nvSpPr>
        <p:spPr>
          <a:xfrm>
            <a:off x="1416001"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21">
            <a:extLst>
              <a:ext uri="{FF2B5EF4-FFF2-40B4-BE49-F238E27FC236}">
                <a16:creationId xmlns:a16="http://schemas.microsoft.com/office/drawing/2014/main" id="{25AF92FC-D49A-4110-BF05-09EF9C33D270}"/>
              </a:ext>
            </a:extLst>
          </p:cNvPr>
          <p:cNvSpPr/>
          <p:nvPr/>
        </p:nvSpPr>
        <p:spPr>
          <a:xfrm>
            <a:off x="6815999"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572875348"/>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14</a:t>
            </a:fld>
            <a:endParaRPr lang="fr-FR" sz="3200" dirty="0">
              <a:solidFill>
                <a:srgbClr val="16232B"/>
              </a:solidFill>
              <a:latin typeface="Arial Black" panose="020B0A04020102020204" pitchFamily="34" charset="0"/>
            </a:endParaRPr>
          </a:p>
        </p:txBody>
      </p:sp>
      <p:sp>
        <p:nvSpPr>
          <p:cNvPr id="12" name="ZoneTexte 11">
            <a:extLst>
              <a:ext uri="{FF2B5EF4-FFF2-40B4-BE49-F238E27FC236}">
                <a16:creationId xmlns:a16="http://schemas.microsoft.com/office/drawing/2014/main" id="{CA76A61C-E501-4DC1-BB27-2EA540D05CC8}"/>
              </a:ext>
            </a:extLst>
          </p:cNvPr>
          <p:cNvSpPr txBox="1"/>
          <p:nvPr/>
        </p:nvSpPr>
        <p:spPr>
          <a:xfrm>
            <a:off x="-1" y="535785"/>
            <a:ext cx="11371152" cy="5647700"/>
          </a:xfrm>
          <a:prstGeom prst="rect">
            <a:avLst/>
          </a:prstGeom>
          <a:noFill/>
        </p:spPr>
        <p:txBody>
          <a:bodyPr wrap="square" rtlCol="0">
            <a:spAutoFit/>
          </a:bodyPr>
          <a:lstStyle/>
          <a:p>
            <a:pPr lvl="1">
              <a:lnSpc>
                <a:spcPct val="250000"/>
              </a:lnSpc>
              <a:spcAft>
                <a:spcPts val="600"/>
              </a:spcAft>
            </a:pPr>
            <a:r>
              <a:rPr lang="en-US" sz="2400" b="1" dirty="0">
                <a:solidFill>
                  <a:srgbClr val="16232B"/>
                </a:solidFill>
                <a:latin typeface="Gill Sans MT" panose="020B0502020104020203" pitchFamily="34" charset="0"/>
                <a:cs typeface="Arial" panose="020B0604020202020204" pitchFamily="34" charset="0"/>
              </a:rPr>
              <a:t>Problem P1 is divided into two sub-problems</a:t>
            </a:r>
          </a:p>
          <a:p>
            <a:pPr marL="1428750" lvl="2" indent="-514350">
              <a:lnSpc>
                <a:spcPct val="150000"/>
              </a:lnSpc>
              <a:buAutoNum type="arabicPeriod"/>
            </a:pPr>
            <a:r>
              <a:rPr lang="fr-FR" sz="3200" b="1" dirty="0">
                <a:solidFill>
                  <a:srgbClr val="F7B322"/>
                </a:solidFill>
                <a:latin typeface="Gill Sans MT" panose="020B0502020104020203" pitchFamily="34" charset="0"/>
              </a:rPr>
              <a:t>IoT </a:t>
            </a:r>
            <a:r>
              <a:rPr lang="en-US" sz="3200" b="1" dirty="0">
                <a:solidFill>
                  <a:srgbClr val="F7B322"/>
                </a:solidFill>
                <a:latin typeface="Gill Sans MT" panose="020B0502020104020203" pitchFamily="34" charset="0"/>
              </a:rPr>
              <a:t>sensors</a:t>
            </a:r>
            <a:r>
              <a:rPr lang="fr-FR" sz="3200" b="1" dirty="0">
                <a:solidFill>
                  <a:srgbClr val="F7B322"/>
                </a:solidFill>
                <a:latin typeface="Gill Sans MT" panose="020B0502020104020203" pitchFamily="34" charset="0"/>
              </a:rPr>
              <a:t> clustering</a:t>
            </a:r>
          </a:p>
          <a:p>
            <a:pPr marL="1828800" lvl="3" indent="-457200">
              <a:buFont typeface="Wingdings" panose="05000000000000000000" pitchFamily="2" charset="2"/>
              <a:buChar char="q"/>
            </a:pPr>
            <a:r>
              <a:rPr lang="en-US" sz="2400" dirty="0">
                <a:solidFill>
                  <a:srgbClr val="10181E"/>
                </a:solidFill>
                <a:latin typeface="Gill Sans MT" panose="020B0502020104020203" pitchFamily="34" charset="0"/>
                <a:cs typeface="Arial" panose="020B0604020202020204" pitchFamily="34" charset="0"/>
              </a:rPr>
              <a:t>Efficient SNs </a:t>
            </a:r>
            <a:r>
              <a:rPr lang="en-US" sz="2400" b="1" dirty="0">
                <a:solidFill>
                  <a:srgbClr val="10181E"/>
                </a:solidFill>
                <a:latin typeface="Gill Sans MT" panose="020B0502020104020203" pitchFamily="34" charset="0"/>
                <a:cs typeface="Arial" panose="020B0604020202020204" pitchFamily="34" charset="0"/>
              </a:rPr>
              <a:t>clustering</a:t>
            </a:r>
            <a:r>
              <a:rPr lang="en-US" sz="2400" dirty="0">
                <a:solidFill>
                  <a:srgbClr val="10181E"/>
                </a:solidFill>
                <a:latin typeface="Gill Sans MT" panose="020B0502020104020203" pitchFamily="34" charset="0"/>
                <a:cs typeface="Arial" panose="020B0604020202020204" pitchFamily="34" charset="0"/>
              </a:rPr>
              <a:t> </a:t>
            </a:r>
          </a:p>
          <a:p>
            <a:pPr marL="1828800" lvl="3" indent="-457200">
              <a:buFont typeface="Wingdings" panose="05000000000000000000" pitchFamily="2" charset="2"/>
              <a:buChar char="q"/>
            </a:pPr>
            <a:r>
              <a:rPr lang="en-US" sz="2400" dirty="0">
                <a:solidFill>
                  <a:srgbClr val="10181E"/>
                </a:solidFill>
                <a:latin typeface="Gill Sans MT" panose="020B0502020104020203" pitchFamily="34" charset="0"/>
                <a:cs typeface="Arial" panose="020B0604020202020204" pitchFamily="34" charset="0"/>
              </a:rPr>
              <a:t>Strategic </a:t>
            </a:r>
            <a:r>
              <a:rPr lang="en-US" sz="2400" b="1" dirty="0">
                <a:solidFill>
                  <a:srgbClr val="10181E"/>
                </a:solidFill>
                <a:latin typeface="Gill Sans MT" panose="020B0502020104020203" pitchFamily="34" charset="0"/>
                <a:cs typeface="Arial" panose="020B0604020202020204" pitchFamily="34" charset="0"/>
              </a:rPr>
              <a:t>CHs</a:t>
            </a:r>
            <a:r>
              <a:rPr lang="en-US" sz="2400" dirty="0">
                <a:solidFill>
                  <a:srgbClr val="10181E"/>
                </a:solidFill>
                <a:latin typeface="Gill Sans MT" panose="020B0502020104020203" pitchFamily="34" charset="0"/>
                <a:cs typeface="Arial" panose="020B0604020202020204" pitchFamily="34" charset="0"/>
              </a:rPr>
              <a:t> placement</a:t>
            </a:r>
          </a:p>
          <a:p>
            <a:pPr lvl="2">
              <a:lnSpc>
                <a:spcPct val="250000"/>
              </a:lnSpc>
            </a:pPr>
            <a:r>
              <a:rPr lang="en-US" sz="3200" b="1" dirty="0">
                <a:solidFill>
                  <a:srgbClr val="F7B322"/>
                </a:solidFill>
                <a:latin typeface="Gill Sans MT" panose="020B0502020104020203" pitchFamily="34" charset="0"/>
                <a:cs typeface="Arial" panose="020B0604020202020204" pitchFamily="34" charset="0"/>
              </a:rPr>
              <a:t>2. </a:t>
            </a:r>
            <a:r>
              <a:rPr lang="fr-FR" sz="3200" b="1" dirty="0">
                <a:solidFill>
                  <a:srgbClr val="F7B322"/>
                </a:solidFill>
                <a:latin typeface="Gill Sans MT" panose="020B0502020104020203" pitchFamily="34" charset="0"/>
              </a:rPr>
              <a:t>Multi-UAV </a:t>
            </a:r>
            <a:r>
              <a:rPr lang="en-US" sz="3200" b="1" dirty="0">
                <a:solidFill>
                  <a:srgbClr val="F7B322"/>
                </a:solidFill>
                <a:latin typeface="Gill Sans MT" panose="020B0502020104020203" pitchFamily="34" charset="0"/>
              </a:rPr>
              <a:t>Trajectory</a:t>
            </a:r>
            <a:r>
              <a:rPr lang="fr-FR" sz="3200" b="1" dirty="0">
                <a:solidFill>
                  <a:srgbClr val="F7B322"/>
                </a:solidFill>
                <a:latin typeface="Gill Sans MT" panose="020B0502020104020203" pitchFamily="34" charset="0"/>
              </a:rPr>
              <a:t> Planning</a:t>
            </a:r>
          </a:p>
          <a:p>
            <a:pPr marL="1828800" lvl="3" indent="-457200">
              <a:buFont typeface="Wingdings" panose="05000000000000000000" pitchFamily="2" charset="2"/>
              <a:buChar char="q"/>
            </a:pPr>
            <a:r>
              <a:rPr lang="en-US" sz="2400" dirty="0">
                <a:solidFill>
                  <a:srgbClr val="10181E"/>
                </a:solidFill>
                <a:latin typeface="Gill Sans MT" panose="020B0502020104020203" pitchFamily="34" charset="0"/>
                <a:cs typeface="Arial" panose="020B0604020202020204" pitchFamily="34" charset="0"/>
              </a:rPr>
              <a:t>Careful design of </a:t>
            </a:r>
            <a:r>
              <a:rPr lang="en-US" sz="2400" b="1" dirty="0">
                <a:solidFill>
                  <a:srgbClr val="10181E"/>
                </a:solidFill>
                <a:latin typeface="Gill Sans MT" panose="020B0502020104020203" pitchFamily="34" charset="0"/>
                <a:cs typeface="Arial" panose="020B0604020202020204" pitchFamily="34" charset="0"/>
              </a:rPr>
              <a:t>UAVs’</a:t>
            </a:r>
            <a:r>
              <a:rPr lang="en-US" sz="2400" dirty="0">
                <a:solidFill>
                  <a:srgbClr val="10181E"/>
                </a:solidFill>
                <a:latin typeface="Gill Sans MT" panose="020B0502020104020203" pitchFamily="34" charset="0"/>
                <a:cs typeface="Arial" panose="020B0604020202020204" pitchFamily="34" charset="0"/>
              </a:rPr>
              <a:t> trajectories</a:t>
            </a:r>
          </a:p>
          <a:p>
            <a:pPr marL="1828800" lvl="3" indent="-457200" algn="just">
              <a:buFont typeface="Wingdings" panose="05000000000000000000" pitchFamily="2" charset="2"/>
              <a:buChar char="q"/>
            </a:pPr>
            <a:r>
              <a:rPr lang="en-US" sz="2400" dirty="0">
                <a:solidFill>
                  <a:srgbClr val="10181E"/>
                </a:solidFill>
                <a:latin typeface="Gill Sans MT" panose="020B0502020104020203" pitchFamily="34" charset="0"/>
                <a:cs typeface="Arial" panose="020B0604020202020204" pitchFamily="34" charset="0"/>
              </a:rPr>
              <a:t>The </a:t>
            </a:r>
            <a:r>
              <a:rPr lang="en-US" sz="2400" b="1" dirty="0">
                <a:solidFill>
                  <a:srgbClr val="10181E"/>
                </a:solidFill>
                <a:latin typeface="Gill Sans MT" panose="020B0502020104020203" pitchFamily="34" charset="0"/>
                <a:cs typeface="Arial" panose="020B0604020202020204" pitchFamily="34" charset="0"/>
              </a:rPr>
              <a:t>offline scenario </a:t>
            </a:r>
            <a:r>
              <a:rPr lang="en-US" sz="2400" dirty="0">
                <a:solidFill>
                  <a:srgbClr val="10181E"/>
                </a:solidFill>
                <a:latin typeface="Gill Sans MT" panose="020B0502020104020203" pitchFamily="34" charset="0"/>
                <a:cs typeface="Arial" panose="020B0604020202020204" pitchFamily="34" charset="0"/>
              </a:rPr>
              <a:t>corresponds to applications for dedicated or private IoT networks</a:t>
            </a:r>
          </a:p>
          <a:p>
            <a:pPr marL="1828800" lvl="3" indent="-457200" algn="just">
              <a:buFont typeface="Wingdings" panose="05000000000000000000" pitchFamily="2" charset="2"/>
              <a:buChar char="q"/>
            </a:pPr>
            <a:r>
              <a:rPr lang="en-US" sz="2400" dirty="0">
                <a:solidFill>
                  <a:srgbClr val="10181E"/>
                </a:solidFill>
                <a:latin typeface="Gill Sans MT" panose="020B0502020104020203" pitchFamily="34" charset="0"/>
                <a:cs typeface="Arial" panose="020B0604020202020204" pitchFamily="34" charset="0"/>
              </a:rPr>
              <a:t> The </a:t>
            </a:r>
            <a:r>
              <a:rPr lang="en-US" sz="2400" b="1" dirty="0">
                <a:solidFill>
                  <a:srgbClr val="10181E"/>
                </a:solidFill>
                <a:latin typeface="Gill Sans MT" panose="020B0502020104020203" pitchFamily="34" charset="0"/>
                <a:cs typeface="Arial" panose="020B0604020202020204" pitchFamily="34" charset="0"/>
              </a:rPr>
              <a:t>online scenario </a:t>
            </a:r>
            <a:r>
              <a:rPr lang="en-US" sz="2400" dirty="0">
                <a:solidFill>
                  <a:srgbClr val="10181E"/>
                </a:solidFill>
                <a:latin typeface="Gill Sans MT" panose="020B0502020104020203" pitchFamily="34" charset="0"/>
                <a:cs typeface="Arial" panose="020B0604020202020204" pitchFamily="34" charset="0"/>
              </a:rPr>
              <a:t>corresponds to applications where IoT sensors are mobile or their location information is fully or partially unavailable</a:t>
            </a:r>
          </a:p>
        </p:txBody>
      </p:sp>
      <p:sp>
        <p:nvSpPr>
          <p:cNvPr id="18" name="Rectangle 17">
            <a:extLst>
              <a:ext uri="{FF2B5EF4-FFF2-40B4-BE49-F238E27FC236}">
                <a16:creationId xmlns:a16="http://schemas.microsoft.com/office/drawing/2014/main" id="{7415FF85-4BA0-4AAA-A9AE-AF05B9D897ED}"/>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ZoneTexte 18">
            <a:extLst>
              <a:ext uri="{FF2B5EF4-FFF2-40B4-BE49-F238E27FC236}">
                <a16:creationId xmlns:a16="http://schemas.microsoft.com/office/drawing/2014/main" id="{B237D604-8992-4667-84A9-86A698BF43C3}"/>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3, Proposed Solution </a:t>
            </a:r>
          </a:p>
        </p:txBody>
      </p:sp>
    </p:spTree>
    <p:extLst>
      <p:ext uri="{BB962C8B-B14F-4D97-AF65-F5344CB8AC3E}">
        <p14:creationId xmlns:p14="http://schemas.microsoft.com/office/powerpoint/2010/main" val="1881718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ésultat de recherche d'images pour &quot;kmeans gif&quot;">
            <a:extLst>
              <a:ext uri="{FF2B5EF4-FFF2-40B4-BE49-F238E27FC236}">
                <a16:creationId xmlns:a16="http://schemas.microsoft.com/office/drawing/2014/main" id="{86D8D25D-80D5-4B6A-9340-D95300AE64D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67715" y="2536350"/>
            <a:ext cx="5047821" cy="3785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15</a:t>
            </a:fld>
            <a:endParaRPr lang="fr-FR" sz="3200" dirty="0">
              <a:solidFill>
                <a:srgbClr val="16232B"/>
              </a:solidFill>
              <a:latin typeface="Arial Black" panose="020B0A04020102020204" pitchFamily="34" charset="0"/>
            </a:endParaRPr>
          </a:p>
        </p:txBody>
      </p:sp>
      <p:sp>
        <p:nvSpPr>
          <p:cNvPr id="2" name="ZoneTexte 1">
            <a:extLst>
              <a:ext uri="{FF2B5EF4-FFF2-40B4-BE49-F238E27FC236}">
                <a16:creationId xmlns:a16="http://schemas.microsoft.com/office/drawing/2014/main" id="{B92CEB7F-BF1A-4BB0-8B4A-3A8C83C842A8}"/>
              </a:ext>
            </a:extLst>
          </p:cNvPr>
          <p:cNvSpPr txBox="1"/>
          <p:nvPr/>
        </p:nvSpPr>
        <p:spPr>
          <a:xfrm>
            <a:off x="0" y="535785"/>
            <a:ext cx="10590415" cy="4659289"/>
          </a:xfrm>
          <a:prstGeom prst="rect">
            <a:avLst/>
          </a:prstGeom>
          <a:noFill/>
        </p:spPr>
        <p:txBody>
          <a:bodyPr wrap="square" rtlCol="0">
            <a:spAutoFit/>
          </a:bodyPr>
          <a:lstStyle/>
          <a:p>
            <a:pPr lvl="1">
              <a:lnSpc>
                <a:spcPct val="250000"/>
              </a:lnSpc>
              <a:spcAft>
                <a:spcPts val="600"/>
              </a:spcAft>
            </a:pPr>
            <a:r>
              <a:rPr lang="fr-FR" sz="3200" b="1" dirty="0">
                <a:solidFill>
                  <a:srgbClr val="F7B322"/>
                </a:solidFill>
                <a:latin typeface="Gill Sans MT" panose="020B0502020104020203" pitchFamily="34" charset="0"/>
              </a:rPr>
              <a:t>IoT </a:t>
            </a:r>
            <a:r>
              <a:rPr lang="en-US" sz="3200" b="1" dirty="0">
                <a:solidFill>
                  <a:srgbClr val="F7B322"/>
                </a:solidFill>
                <a:latin typeface="Gill Sans MT" panose="020B0502020104020203" pitchFamily="34" charset="0"/>
              </a:rPr>
              <a:t>sensors</a:t>
            </a:r>
            <a:r>
              <a:rPr lang="fr-FR" sz="3200" b="1" dirty="0">
                <a:solidFill>
                  <a:srgbClr val="F7B322"/>
                </a:solidFill>
                <a:latin typeface="Gill Sans MT" panose="020B0502020104020203" pitchFamily="34" charset="0"/>
              </a:rPr>
              <a:t> clustering (1/2)</a:t>
            </a:r>
          </a:p>
          <a:p>
            <a:pPr lvl="2">
              <a:lnSpc>
                <a:spcPct val="150000"/>
              </a:lnSpc>
            </a:pPr>
            <a:r>
              <a:rPr lang="en-US" sz="2400" b="1" dirty="0">
                <a:solidFill>
                  <a:srgbClr val="16232B"/>
                </a:solidFill>
                <a:latin typeface="Gill Sans MT" panose="020B0502020104020203" pitchFamily="34" charset="0"/>
                <a:cs typeface="Arial" panose="020B0604020202020204" pitchFamily="34" charset="0"/>
              </a:rPr>
              <a:t>Partitioning</a:t>
            </a:r>
            <a:r>
              <a:rPr lang="fr-FR" sz="2400" b="1" dirty="0">
                <a:solidFill>
                  <a:srgbClr val="16232B"/>
                </a:solidFill>
                <a:latin typeface="Gill Sans MT" panose="020B0502020104020203" pitchFamily="34" charset="0"/>
                <a:cs typeface="Arial" panose="020B0604020202020204" pitchFamily="34" charset="0"/>
              </a:rPr>
              <a:t> </a:t>
            </a:r>
            <a:r>
              <a:rPr lang="fr-FR" sz="2400" b="1" dirty="0" err="1">
                <a:solidFill>
                  <a:srgbClr val="16232B"/>
                </a:solidFill>
                <a:latin typeface="Gill Sans MT" panose="020B0502020104020203" pitchFamily="34" charset="0"/>
                <a:cs typeface="Arial" panose="020B0604020202020204" pitchFamily="34" charset="0"/>
              </a:rPr>
              <a:t>methods</a:t>
            </a:r>
            <a:endParaRPr lang="fr-FR" sz="2400" b="1" dirty="0">
              <a:solidFill>
                <a:srgbClr val="16232B"/>
              </a:solidFill>
              <a:latin typeface="Gill Sans MT" panose="020B0502020104020203" pitchFamily="34" charset="0"/>
              <a:cs typeface="Arial" panose="020B0604020202020204" pitchFamily="34" charset="0"/>
            </a:endParaRPr>
          </a:p>
          <a:p>
            <a:pPr lvl="3">
              <a:lnSpc>
                <a:spcPct val="150000"/>
              </a:lnSpc>
            </a:pPr>
            <a:r>
              <a:rPr lang="en-US" sz="2400" dirty="0">
                <a:solidFill>
                  <a:srgbClr val="16232B"/>
                </a:solidFill>
                <a:latin typeface="Gill Sans MT" panose="020B0502020104020203" pitchFamily="34" charset="0"/>
                <a:cs typeface="Arial" panose="020B0604020202020204" pitchFamily="34" charset="0"/>
              </a:rPr>
              <a:t>Partition data into </a:t>
            </a:r>
            <a:r>
              <a:rPr lang="en-US" sz="2400" b="1" i="1" dirty="0">
                <a:solidFill>
                  <a:srgbClr val="16232B"/>
                </a:solidFill>
                <a:latin typeface="Gill Sans MT" panose="020B0502020104020203" pitchFamily="34" charset="0"/>
                <a:cs typeface="Arial" panose="020B0604020202020204" pitchFamily="34" charset="0"/>
              </a:rPr>
              <a:t>k</a:t>
            </a:r>
            <a:r>
              <a:rPr lang="en-US" sz="2400" b="1" dirty="0">
                <a:solidFill>
                  <a:srgbClr val="16232B"/>
                </a:solidFill>
                <a:latin typeface="Gill Sans MT" panose="020B0502020104020203" pitchFamily="34" charset="0"/>
                <a:cs typeface="Arial" panose="020B0604020202020204" pitchFamily="34" charset="0"/>
              </a:rPr>
              <a:t> subsets </a:t>
            </a:r>
            <a:r>
              <a:rPr lang="en-US" sz="2400" dirty="0">
                <a:solidFill>
                  <a:srgbClr val="16232B"/>
                </a:solidFill>
                <a:latin typeface="Gill Sans MT" panose="020B0502020104020203" pitchFamily="34" charset="0"/>
                <a:cs typeface="Arial" panose="020B0604020202020204" pitchFamily="34" charset="0"/>
              </a:rPr>
              <a:t>based on the </a:t>
            </a:r>
            <a:r>
              <a:rPr lang="en-US" sz="2400" b="1" dirty="0">
                <a:solidFill>
                  <a:srgbClr val="16232B"/>
                </a:solidFill>
                <a:latin typeface="Gill Sans MT" panose="020B0502020104020203" pitchFamily="34" charset="0"/>
                <a:cs typeface="Arial" panose="020B0604020202020204" pitchFamily="34" charset="0"/>
              </a:rPr>
              <a:t>characteristics</a:t>
            </a:r>
            <a:r>
              <a:rPr lang="en-US" sz="2400" dirty="0">
                <a:solidFill>
                  <a:srgbClr val="16232B"/>
                </a:solidFill>
                <a:latin typeface="Gill Sans MT" panose="020B0502020104020203" pitchFamily="34" charset="0"/>
                <a:cs typeface="Arial" panose="020B0604020202020204" pitchFamily="34" charset="0"/>
              </a:rPr>
              <a:t> and </a:t>
            </a:r>
            <a:r>
              <a:rPr lang="en-US" sz="2400" b="1" dirty="0">
                <a:solidFill>
                  <a:srgbClr val="16232B"/>
                </a:solidFill>
                <a:latin typeface="Gill Sans MT" panose="020B0502020104020203" pitchFamily="34" charset="0"/>
                <a:cs typeface="Arial" panose="020B0604020202020204" pitchFamily="34" charset="0"/>
              </a:rPr>
              <a:t>similarity</a:t>
            </a:r>
            <a:r>
              <a:rPr lang="en-US" sz="2400" dirty="0">
                <a:solidFill>
                  <a:srgbClr val="16232B"/>
                </a:solidFill>
                <a:latin typeface="Gill Sans MT" panose="020B0502020104020203" pitchFamily="34" charset="0"/>
                <a:cs typeface="Arial" panose="020B0604020202020204" pitchFamily="34" charset="0"/>
              </a:rPr>
              <a:t> of the data</a:t>
            </a:r>
          </a:p>
          <a:p>
            <a:pPr lvl="2">
              <a:lnSpc>
                <a:spcPct val="150000"/>
              </a:lnSpc>
            </a:pPr>
            <a:r>
              <a:rPr lang="fr-FR" sz="2400" b="1" dirty="0" err="1">
                <a:solidFill>
                  <a:srgbClr val="16232B"/>
                </a:solidFill>
                <a:latin typeface="Gill Sans MT" panose="020B0502020104020203" pitchFamily="34" charset="0"/>
                <a:cs typeface="Arial" panose="020B0604020202020204" pitchFamily="34" charset="0"/>
              </a:rPr>
              <a:t>Used</a:t>
            </a:r>
            <a:r>
              <a:rPr lang="fr-FR" sz="2400" b="1" dirty="0">
                <a:solidFill>
                  <a:srgbClr val="16232B"/>
                </a:solidFill>
                <a:latin typeface="Gill Sans MT" panose="020B0502020104020203" pitchFamily="34" charset="0"/>
                <a:cs typeface="Arial" panose="020B0604020202020204" pitchFamily="34" charset="0"/>
              </a:rPr>
              <a:t> </a:t>
            </a:r>
            <a:r>
              <a:rPr lang="fr-FR" sz="2400" b="1" dirty="0" err="1">
                <a:solidFill>
                  <a:srgbClr val="16232B"/>
                </a:solidFill>
                <a:latin typeface="Gill Sans MT" panose="020B0502020104020203" pitchFamily="34" charset="0"/>
                <a:cs typeface="Arial" panose="020B0604020202020204" pitchFamily="34" charset="0"/>
              </a:rPr>
              <a:t>algorithms</a:t>
            </a:r>
            <a:r>
              <a:rPr lang="fr-FR" sz="2400" b="1" dirty="0">
                <a:solidFill>
                  <a:srgbClr val="16232B"/>
                </a:solidFill>
                <a:latin typeface="Gill Sans MT" panose="020B0502020104020203" pitchFamily="34" charset="0"/>
                <a:cs typeface="Arial" panose="020B0604020202020204" pitchFamily="34" charset="0"/>
              </a:rPr>
              <a:t>	</a:t>
            </a:r>
          </a:p>
          <a:p>
            <a:pPr marL="1714500" lvl="3" indent="-342900">
              <a:lnSpc>
                <a:spcPct val="150000"/>
              </a:lnSpc>
              <a:buFont typeface="Wingdings" panose="05000000000000000000" pitchFamily="2" charset="2"/>
              <a:buChar char="q"/>
            </a:pPr>
            <a:r>
              <a:rPr lang="fr-FR" sz="2400" dirty="0">
                <a:solidFill>
                  <a:srgbClr val="16232B"/>
                </a:solidFill>
                <a:latin typeface="Gill Sans MT" panose="020B0502020104020203" pitchFamily="34" charset="0"/>
                <a:cs typeface="Arial" panose="020B0604020202020204" pitchFamily="34" charset="0"/>
              </a:rPr>
              <a:t>K-</a:t>
            </a:r>
            <a:r>
              <a:rPr lang="fr-FR" sz="2400" dirty="0" err="1">
                <a:solidFill>
                  <a:srgbClr val="16232B"/>
                </a:solidFill>
                <a:latin typeface="Gill Sans MT" panose="020B0502020104020203" pitchFamily="34" charset="0"/>
                <a:cs typeface="Arial" panose="020B0604020202020204" pitchFamily="34" charset="0"/>
              </a:rPr>
              <a:t>means</a:t>
            </a:r>
            <a:endParaRPr lang="fr-FR" sz="2400" dirty="0">
              <a:solidFill>
                <a:srgbClr val="16232B"/>
              </a:solidFill>
              <a:latin typeface="Gill Sans MT" panose="020B0502020104020203" pitchFamily="34" charset="0"/>
              <a:cs typeface="Arial" panose="020B0604020202020204" pitchFamily="34" charset="0"/>
            </a:endParaRPr>
          </a:p>
          <a:p>
            <a:pPr marL="1714500" lvl="3" indent="-342900">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Proposed K-means based algorithm</a:t>
            </a:r>
          </a:p>
        </p:txBody>
      </p:sp>
      <p:sp>
        <p:nvSpPr>
          <p:cNvPr id="10" name="Rectangle 9">
            <a:extLst>
              <a:ext uri="{FF2B5EF4-FFF2-40B4-BE49-F238E27FC236}">
                <a16:creationId xmlns:a16="http://schemas.microsoft.com/office/drawing/2014/main" id="{4574857E-9C81-4482-8FA3-990767A94C21}"/>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ZoneTexte 11">
            <a:extLst>
              <a:ext uri="{FF2B5EF4-FFF2-40B4-BE49-F238E27FC236}">
                <a16:creationId xmlns:a16="http://schemas.microsoft.com/office/drawing/2014/main" id="{98014D1C-5A43-47C5-A318-21F848CA427B}"/>
              </a:ext>
            </a:extLst>
          </p:cNvPr>
          <p:cNvSpPr txBox="1"/>
          <p:nvPr/>
        </p:nvSpPr>
        <p:spPr>
          <a:xfrm>
            <a:off x="0" y="0"/>
            <a:ext cx="10820400"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3, Proposed Solution </a:t>
            </a:r>
          </a:p>
        </p:txBody>
      </p:sp>
    </p:spTree>
    <p:extLst>
      <p:ext uri="{BB962C8B-B14F-4D97-AF65-F5344CB8AC3E}">
        <p14:creationId xmlns:p14="http://schemas.microsoft.com/office/powerpoint/2010/main" val="264393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ésultat de recherche d'images pour &quot;Hierarchical Agglomerative Clustering gif&quot;">
            <a:extLst>
              <a:ext uri="{FF2B5EF4-FFF2-40B4-BE49-F238E27FC236}">
                <a16:creationId xmlns:a16="http://schemas.microsoft.com/office/drawing/2014/main" id="{F7E28CF1-D8A7-45B4-A8A6-6A7B4BE21E3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29882" y="3429000"/>
            <a:ext cx="6611515" cy="29751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16</a:t>
            </a:fld>
            <a:endParaRPr lang="fr-FR" sz="3200" dirty="0">
              <a:solidFill>
                <a:srgbClr val="16232B"/>
              </a:solidFill>
              <a:latin typeface="Arial Black" panose="020B0A04020102020204" pitchFamily="34" charset="0"/>
            </a:endParaRPr>
          </a:p>
        </p:txBody>
      </p:sp>
      <p:sp>
        <p:nvSpPr>
          <p:cNvPr id="2" name="ZoneTexte 1">
            <a:extLst>
              <a:ext uri="{FF2B5EF4-FFF2-40B4-BE49-F238E27FC236}">
                <a16:creationId xmlns:a16="http://schemas.microsoft.com/office/drawing/2014/main" id="{B92CEB7F-BF1A-4BB0-8B4A-3A8C83C842A8}"/>
              </a:ext>
            </a:extLst>
          </p:cNvPr>
          <p:cNvSpPr txBox="1"/>
          <p:nvPr/>
        </p:nvSpPr>
        <p:spPr>
          <a:xfrm>
            <a:off x="0" y="535785"/>
            <a:ext cx="10836998" cy="4659289"/>
          </a:xfrm>
          <a:prstGeom prst="rect">
            <a:avLst/>
          </a:prstGeom>
          <a:noFill/>
        </p:spPr>
        <p:txBody>
          <a:bodyPr wrap="square" rtlCol="0">
            <a:spAutoFit/>
          </a:bodyPr>
          <a:lstStyle/>
          <a:p>
            <a:pPr lvl="1">
              <a:lnSpc>
                <a:spcPct val="250000"/>
              </a:lnSpc>
              <a:spcAft>
                <a:spcPts val="600"/>
              </a:spcAft>
            </a:pPr>
            <a:r>
              <a:rPr lang="fr-FR" sz="3200" b="1" dirty="0">
                <a:solidFill>
                  <a:srgbClr val="F7B322"/>
                </a:solidFill>
                <a:latin typeface="Gill Sans MT" panose="020B0502020104020203" pitchFamily="34" charset="0"/>
              </a:rPr>
              <a:t>IoT </a:t>
            </a:r>
            <a:r>
              <a:rPr lang="fr-FR" sz="3200" b="1" dirty="0" err="1">
                <a:solidFill>
                  <a:srgbClr val="F7B322"/>
                </a:solidFill>
                <a:latin typeface="Gill Sans MT" panose="020B0502020104020203" pitchFamily="34" charset="0"/>
              </a:rPr>
              <a:t>sensors</a:t>
            </a:r>
            <a:r>
              <a:rPr lang="fr-FR" sz="3200" b="1" dirty="0">
                <a:solidFill>
                  <a:srgbClr val="F7B322"/>
                </a:solidFill>
                <a:latin typeface="Gill Sans MT" panose="020B0502020104020203" pitchFamily="34" charset="0"/>
              </a:rPr>
              <a:t> clustering (2/2)</a:t>
            </a:r>
          </a:p>
          <a:p>
            <a:pPr lvl="2">
              <a:lnSpc>
                <a:spcPct val="150000"/>
              </a:lnSpc>
            </a:pPr>
            <a:r>
              <a:rPr lang="fr-FR" sz="2400" b="1" dirty="0" err="1">
                <a:solidFill>
                  <a:srgbClr val="16232B"/>
                </a:solidFill>
                <a:latin typeface="Gill Sans MT" panose="020B0502020104020203" pitchFamily="34" charset="0"/>
                <a:cs typeface="Arial" panose="020B0604020202020204" pitchFamily="34" charset="0"/>
              </a:rPr>
              <a:t>Hierarchical</a:t>
            </a:r>
            <a:r>
              <a:rPr lang="fr-FR" sz="2400" b="1" dirty="0">
                <a:solidFill>
                  <a:srgbClr val="16232B"/>
                </a:solidFill>
                <a:latin typeface="Gill Sans MT" panose="020B0502020104020203" pitchFamily="34" charset="0"/>
                <a:cs typeface="Arial" panose="020B0604020202020204" pitchFamily="34" charset="0"/>
              </a:rPr>
              <a:t> </a:t>
            </a:r>
            <a:r>
              <a:rPr lang="fr-FR" sz="2400" b="1" dirty="0" err="1">
                <a:solidFill>
                  <a:srgbClr val="16232B"/>
                </a:solidFill>
                <a:latin typeface="Gill Sans MT" panose="020B0502020104020203" pitchFamily="34" charset="0"/>
                <a:cs typeface="Arial" panose="020B0604020202020204" pitchFamily="34" charset="0"/>
              </a:rPr>
              <a:t>methods</a:t>
            </a:r>
            <a:endParaRPr lang="fr-FR" sz="2400" b="1" dirty="0">
              <a:solidFill>
                <a:srgbClr val="16232B"/>
              </a:solidFill>
              <a:latin typeface="Gill Sans MT" panose="020B0502020104020203" pitchFamily="34" charset="0"/>
              <a:cs typeface="Arial" panose="020B0604020202020204" pitchFamily="34" charset="0"/>
            </a:endParaRPr>
          </a:p>
          <a:p>
            <a:pPr lvl="3">
              <a:lnSpc>
                <a:spcPct val="150000"/>
              </a:lnSpc>
            </a:pPr>
            <a:r>
              <a:rPr lang="en-US" sz="2400" dirty="0">
                <a:solidFill>
                  <a:srgbClr val="16232B"/>
                </a:solidFill>
                <a:latin typeface="Gill Sans MT" panose="020B0502020104020203" pitchFamily="34" charset="0"/>
                <a:cs typeface="Arial" panose="020B0604020202020204" pitchFamily="34" charset="0"/>
              </a:rPr>
              <a:t>Create a </a:t>
            </a:r>
            <a:r>
              <a:rPr lang="en-US" sz="2400" b="1" dirty="0">
                <a:solidFill>
                  <a:srgbClr val="16232B"/>
                </a:solidFill>
                <a:latin typeface="Gill Sans MT" panose="020B0502020104020203" pitchFamily="34" charset="0"/>
                <a:cs typeface="Arial" panose="020B0604020202020204" pitchFamily="34" charset="0"/>
              </a:rPr>
              <a:t>hierarchical</a:t>
            </a:r>
            <a:r>
              <a:rPr lang="en-US" sz="2400" dirty="0">
                <a:solidFill>
                  <a:srgbClr val="16232B"/>
                </a:solidFill>
                <a:latin typeface="Gill Sans MT" panose="020B0502020104020203" pitchFamily="34" charset="0"/>
                <a:cs typeface="Arial" panose="020B0604020202020204" pitchFamily="34" charset="0"/>
              </a:rPr>
              <a:t> decomposition of the data </a:t>
            </a:r>
          </a:p>
          <a:p>
            <a:pPr lvl="3">
              <a:lnSpc>
                <a:spcPct val="150000"/>
              </a:lnSpc>
            </a:pPr>
            <a:r>
              <a:rPr lang="en-US" sz="2400" dirty="0">
                <a:solidFill>
                  <a:srgbClr val="16232B"/>
                </a:solidFill>
                <a:latin typeface="Gill Sans MT" panose="020B0502020104020203" pitchFamily="34" charset="0"/>
                <a:cs typeface="Arial" panose="020B0604020202020204" pitchFamily="34" charset="0"/>
              </a:rPr>
              <a:t>Represented graphically by a </a:t>
            </a:r>
            <a:r>
              <a:rPr lang="en-US" sz="2400" b="1" dirty="0">
                <a:solidFill>
                  <a:srgbClr val="16232B"/>
                </a:solidFill>
                <a:latin typeface="Gill Sans MT" panose="020B0502020104020203" pitchFamily="34" charset="0"/>
                <a:cs typeface="Arial" panose="020B0604020202020204" pitchFamily="34" charset="0"/>
              </a:rPr>
              <a:t>Dendrogram</a:t>
            </a:r>
          </a:p>
          <a:p>
            <a:pPr lvl="2">
              <a:lnSpc>
                <a:spcPct val="150000"/>
              </a:lnSpc>
            </a:pPr>
            <a:r>
              <a:rPr lang="fr-FR" sz="2400" b="1" dirty="0" err="1">
                <a:solidFill>
                  <a:srgbClr val="16232B"/>
                </a:solidFill>
                <a:latin typeface="Gill Sans MT" panose="020B0502020104020203" pitchFamily="34" charset="0"/>
                <a:cs typeface="Arial" panose="020B0604020202020204" pitchFamily="34" charset="0"/>
              </a:rPr>
              <a:t>Used</a:t>
            </a:r>
            <a:r>
              <a:rPr lang="fr-FR" sz="2400" b="1" dirty="0">
                <a:solidFill>
                  <a:srgbClr val="16232B"/>
                </a:solidFill>
                <a:latin typeface="Gill Sans MT" panose="020B0502020104020203" pitchFamily="34" charset="0"/>
                <a:cs typeface="Arial" panose="020B0604020202020204" pitchFamily="34" charset="0"/>
              </a:rPr>
              <a:t> </a:t>
            </a:r>
            <a:r>
              <a:rPr lang="fr-FR" sz="2400" b="1" dirty="0" err="1">
                <a:solidFill>
                  <a:srgbClr val="16232B"/>
                </a:solidFill>
                <a:latin typeface="Gill Sans MT" panose="020B0502020104020203" pitchFamily="34" charset="0"/>
                <a:cs typeface="Arial" panose="020B0604020202020204" pitchFamily="34" charset="0"/>
              </a:rPr>
              <a:t>algorithms</a:t>
            </a:r>
            <a:r>
              <a:rPr lang="fr-FR" sz="2400" b="1" dirty="0">
                <a:solidFill>
                  <a:srgbClr val="16232B"/>
                </a:solidFill>
                <a:latin typeface="Gill Sans MT" panose="020B0502020104020203" pitchFamily="34" charset="0"/>
                <a:cs typeface="Arial" panose="020B0604020202020204" pitchFamily="34" charset="0"/>
              </a:rPr>
              <a:t>	</a:t>
            </a:r>
          </a:p>
          <a:p>
            <a:pPr marL="1714500" lvl="3" indent="-342900">
              <a:lnSpc>
                <a:spcPct val="150000"/>
              </a:lnSpc>
              <a:buFont typeface="Wingdings" panose="05000000000000000000" pitchFamily="2" charset="2"/>
              <a:buChar char="q"/>
            </a:pPr>
            <a:r>
              <a:rPr lang="fr-FR" sz="2400" dirty="0" err="1">
                <a:solidFill>
                  <a:srgbClr val="16232B"/>
                </a:solidFill>
                <a:latin typeface="Gill Sans MT" panose="020B0502020104020203" pitchFamily="34" charset="0"/>
                <a:cs typeface="Arial" panose="020B0604020202020204" pitchFamily="34" charset="0"/>
              </a:rPr>
              <a:t>Hierarchical</a:t>
            </a:r>
            <a:r>
              <a:rPr lang="fr-FR" sz="2400" dirty="0">
                <a:solidFill>
                  <a:srgbClr val="16232B"/>
                </a:solidFill>
                <a:latin typeface="Gill Sans MT" panose="020B0502020104020203" pitchFamily="34" charset="0"/>
                <a:cs typeface="Arial" panose="020B0604020202020204" pitchFamily="34" charset="0"/>
              </a:rPr>
              <a:t> </a:t>
            </a:r>
            <a:r>
              <a:rPr lang="fr-FR" sz="2400" dirty="0" err="1">
                <a:solidFill>
                  <a:srgbClr val="16232B"/>
                </a:solidFill>
                <a:latin typeface="Gill Sans MT" panose="020B0502020104020203" pitchFamily="34" charset="0"/>
                <a:cs typeface="Arial" panose="020B0604020202020204" pitchFamily="34" charset="0"/>
              </a:rPr>
              <a:t>Agglomerative</a:t>
            </a:r>
            <a:r>
              <a:rPr lang="fr-FR" sz="2400" dirty="0">
                <a:solidFill>
                  <a:srgbClr val="16232B"/>
                </a:solidFill>
                <a:latin typeface="Gill Sans MT" panose="020B0502020104020203" pitchFamily="34" charset="0"/>
                <a:cs typeface="Arial" panose="020B0604020202020204" pitchFamily="34" charset="0"/>
              </a:rPr>
              <a:t> </a:t>
            </a:r>
          </a:p>
          <a:p>
            <a:pPr lvl="3">
              <a:lnSpc>
                <a:spcPct val="150000"/>
              </a:lnSpc>
            </a:pPr>
            <a:r>
              <a:rPr lang="fr-FR" sz="2400" dirty="0">
                <a:solidFill>
                  <a:srgbClr val="16232B"/>
                </a:solidFill>
                <a:latin typeface="Gill Sans MT" panose="020B0502020104020203" pitchFamily="34" charset="0"/>
                <a:cs typeface="Arial" panose="020B0604020202020204" pitchFamily="34" charset="0"/>
              </a:rPr>
              <a:t>Clustering (HAC)</a:t>
            </a:r>
          </a:p>
        </p:txBody>
      </p:sp>
      <p:sp>
        <p:nvSpPr>
          <p:cNvPr id="10" name="Rectangle 9">
            <a:extLst>
              <a:ext uri="{FF2B5EF4-FFF2-40B4-BE49-F238E27FC236}">
                <a16:creationId xmlns:a16="http://schemas.microsoft.com/office/drawing/2014/main" id="{3423ADE7-3958-4690-9EA9-2370E322DD68}"/>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ZoneTexte 11">
            <a:extLst>
              <a:ext uri="{FF2B5EF4-FFF2-40B4-BE49-F238E27FC236}">
                <a16:creationId xmlns:a16="http://schemas.microsoft.com/office/drawing/2014/main" id="{7A7A8F27-7C70-4231-8C2B-8F5D2A98F0FC}"/>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3, Proposed Solution </a:t>
            </a:r>
          </a:p>
        </p:txBody>
      </p:sp>
    </p:spTree>
    <p:extLst>
      <p:ext uri="{BB962C8B-B14F-4D97-AF65-F5344CB8AC3E}">
        <p14:creationId xmlns:p14="http://schemas.microsoft.com/office/powerpoint/2010/main" val="1632335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17</a:t>
            </a:fld>
            <a:endParaRPr lang="fr-FR" sz="3200" dirty="0">
              <a:solidFill>
                <a:srgbClr val="16232B"/>
              </a:solidFill>
              <a:latin typeface="Arial Black" panose="020B0A04020102020204" pitchFamily="34" charset="0"/>
            </a:endParaRPr>
          </a:p>
        </p:txBody>
      </p:sp>
      <p:sp>
        <p:nvSpPr>
          <p:cNvPr id="2" name="ZoneTexte 1">
            <a:extLst>
              <a:ext uri="{FF2B5EF4-FFF2-40B4-BE49-F238E27FC236}">
                <a16:creationId xmlns:a16="http://schemas.microsoft.com/office/drawing/2014/main" id="{B92CEB7F-BF1A-4BB0-8B4A-3A8C83C842A8}"/>
              </a:ext>
            </a:extLst>
          </p:cNvPr>
          <p:cNvSpPr txBox="1"/>
          <p:nvPr/>
        </p:nvSpPr>
        <p:spPr>
          <a:xfrm>
            <a:off x="0" y="537395"/>
            <a:ext cx="9940705" cy="5844229"/>
          </a:xfrm>
          <a:prstGeom prst="rect">
            <a:avLst/>
          </a:prstGeom>
          <a:noFill/>
        </p:spPr>
        <p:txBody>
          <a:bodyPr wrap="square" rtlCol="0">
            <a:spAutoFit/>
          </a:bodyPr>
          <a:lstStyle/>
          <a:p>
            <a:pPr lvl="1">
              <a:lnSpc>
                <a:spcPct val="250000"/>
              </a:lnSpc>
            </a:pPr>
            <a:r>
              <a:rPr lang="fr-FR" sz="3200" b="1" dirty="0">
                <a:solidFill>
                  <a:srgbClr val="F7B322"/>
                </a:solidFill>
                <a:latin typeface="Gill Sans MT" panose="020B0502020104020203" pitchFamily="34" charset="0"/>
              </a:rPr>
              <a:t>Multi-UAV </a:t>
            </a:r>
            <a:r>
              <a:rPr lang="fr-FR" sz="3200" b="1" dirty="0" err="1">
                <a:solidFill>
                  <a:srgbClr val="F7B322"/>
                </a:solidFill>
                <a:latin typeface="Gill Sans MT" panose="020B0502020104020203" pitchFamily="34" charset="0"/>
              </a:rPr>
              <a:t>Trajectory</a:t>
            </a:r>
            <a:r>
              <a:rPr lang="fr-FR" sz="3200" b="1" dirty="0">
                <a:solidFill>
                  <a:srgbClr val="F7B322"/>
                </a:solidFill>
                <a:latin typeface="Gill Sans MT" panose="020B0502020104020203" pitchFamily="34" charset="0"/>
              </a:rPr>
              <a:t> Planning (1/6)</a:t>
            </a:r>
          </a:p>
          <a:p>
            <a:pPr lvl="1">
              <a:lnSpc>
                <a:spcPct val="150000"/>
              </a:lnSpc>
              <a:spcAft>
                <a:spcPts val="1200"/>
              </a:spcAft>
            </a:pPr>
            <a:r>
              <a:rPr lang="en-US" sz="2400" b="1" dirty="0">
                <a:solidFill>
                  <a:srgbClr val="16232B"/>
                </a:solidFill>
                <a:latin typeface="Gill Sans MT" panose="020B0502020104020203" pitchFamily="34" charset="0"/>
                <a:cs typeface="Arial" panose="020B0604020202020204" pitchFamily="34" charset="0"/>
              </a:rPr>
              <a:t>   Offline Path Planning: Meta-heuristic Approaches</a:t>
            </a:r>
          </a:p>
          <a:p>
            <a:pPr lvl="3">
              <a:lnSpc>
                <a:spcPct val="150000"/>
              </a:lnSpc>
            </a:pPr>
            <a:r>
              <a:rPr lang="en-US" sz="2400" dirty="0">
                <a:solidFill>
                  <a:srgbClr val="16232B"/>
                </a:solidFill>
                <a:latin typeface="Gill Sans MT" panose="020B0502020104020203" pitchFamily="34" charset="0"/>
                <a:cs typeface="Arial" panose="020B0604020202020204" pitchFamily="34" charset="0"/>
              </a:rPr>
              <a:t>Graph-Based Approach</a:t>
            </a:r>
          </a:p>
          <a:p>
            <a:pPr lvl="3">
              <a:lnSpc>
                <a:spcPct val="150000"/>
              </a:lnSpc>
            </a:pPr>
            <a:r>
              <a:rPr lang="en-US" sz="2400" dirty="0">
                <a:solidFill>
                  <a:srgbClr val="16232B"/>
                </a:solidFill>
                <a:latin typeface="Gill Sans MT" panose="020B0502020104020203" pitchFamily="34" charset="0"/>
                <a:cs typeface="Arial" panose="020B0604020202020204" pitchFamily="34" charset="0"/>
              </a:rPr>
              <a:t>Shortest path</a:t>
            </a:r>
          </a:p>
          <a:p>
            <a:pPr lvl="3">
              <a:lnSpc>
                <a:spcPct val="150000"/>
              </a:lnSpc>
            </a:pPr>
            <a:r>
              <a:rPr lang="en-US" sz="2400" dirty="0">
                <a:solidFill>
                  <a:srgbClr val="16232B"/>
                </a:solidFill>
                <a:latin typeface="Gill Sans MT" panose="020B0502020104020203" pitchFamily="34" charset="0"/>
                <a:cs typeface="Arial" panose="020B0604020202020204" pitchFamily="34" charset="0"/>
              </a:rPr>
              <a:t>Vehicle Routing Problem with Time Windows</a:t>
            </a:r>
          </a:p>
          <a:p>
            <a:pPr lvl="2">
              <a:lnSpc>
                <a:spcPct val="150000"/>
              </a:lnSpc>
            </a:pPr>
            <a:r>
              <a:rPr lang="en-US" sz="2400" b="1" i="1" dirty="0">
                <a:solidFill>
                  <a:srgbClr val="16232B"/>
                </a:solidFill>
                <a:latin typeface="Gill Sans MT" panose="020B0502020104020203" pitchFamily="34" charset="0"/>
                <a:cs typeface="Arial" panose="020B0604020202020204" pitchFamily="34" charset="0"/>
              </a:rPr>
              <a:t>   Three metaheuristics algorithms :</a:t>
            </a:r>
          </a:p>
          <a:p>
            <a:pPr marL="2171700" lvl="4" indent="-342900">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Guided local search</a:t>
            </a:r>
          </a:p>
          <a:p>
            <a:pPr marL="2171700" lvl="4" indent="-342900">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Simulated annealing</a:t>
            </a:r>
          </a:p>
          <a:p>
            <a:pPr marL="2171700" lvl="4" indent="-342900">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Tabu search</a:t>
            </a:r>
          </a:p>
        </p:txBody>
      </p:sp>
      <p:pic>
        <p:nvPicPr>
          <p:cNvPr id="15" name="Image 14">
            <a:extLst>
              <a:ext uri="{FF2B5EF4-FFF2-40B4-BE49-F238E27FC236}">
                <a16:creationId xmlns:a16="http://schemas.microsoft.com/office/drawing/2014/main" id="{BD8201B9-BB6D-4921-98C3-EE43300A4887}"/>
              </a:ext>
            </a:extLst>
          </p:cNvPr>
          <p:cNvPicPr>
            <a:picLocks noChangeAspect="1"/>
          </p:cNvPicPr>
          <p:nvPr/>
        </p:nvPicPr>
        <p:blipFill>
          <a:blip r:embed="rId3">
            <a:clrChange>
              <a:clrFrom>
                <a:srgbClr val="FFFFFB"/>
              </a:clrFrom>
              <a:clrTo>
                <a:srgbClr val="FFFFFB">
                  <a:alpha val="0"/>
                </a:srgbClr>
              </a:clrTo>
            </a:clrChange>
            <a:extLst>
              <a:ext uri="{28A0092B-C50C-407E-A947-70E740481C1C}">
                <a14:useLocalDpi xmlns:a14="http://schemas.microsoft.com/office/drawing/2010/main" val="0"/>
              </a:ext>
            </a:extLst>
          </a:blip>
          <a:stretch>
            <a:fillRect/>
          </a:stretch>
        </p:blipFill>
        <p:spPr>
          <a:xfrm>
            <a:off x="8435546" y="2355457"/>
            <a:ext cx="3579587" cy="3398341"/>
          </a:xfrm>
          <a:prstGeom prst="rect">
            <a:avLst/>
          </a:prstGeom>
        </p:spPr>
      </p:pic>
      <p:sp>
        <p:nvSpPr>
          <p:cNvPr id="10" name="Rectangle 9">
            <a:extLst>
              <a:ext uri="{FF2B5EF4-FFF2-40B4-BE49-F238E27FC236}">
                <a16:creationId xmlns:a16="http://schemas.microsoft.com/office/drawing/2014/main" id="{7C769C12-CFC8-42F9-8EB4-AD5B22357697}"/>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ZoneTexte 11">
            <a:extLst>
              <a:ext uri="{FF2B5EF4-FFF2-40B4-BE49-F238E27FC236}">
                <a16:creationId xmlns:a16="http://schemas.microsoft.com/office/drawing/2014/main" id="{7E9088E3-05C2-4D2F-8659-0AEB4FED596F}"/>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3, Proposed Solution </a:t>
            </a:r>
          </a:p>
        </p:txBody>
      </p:sp>
    </p:spTree>
    <p:extLst>
      <p:ext uri="{BB962C8B-B14F-4D97-AF65-F5344CB8AC3E}">
        <p14:creationId xmlns:p14="http://schemas.microsoft.com/office/powerpoint/2010/main" val="4031827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18</a:t>
            </a:fld>
            <a:endParaRPr lang="fr-FR" sz="3200" dirty="0">
              <a:solidFill>
                <a:srgbClr val="16232B"/>
              </a:solidFill>
              <a:latin typeface="Arial Black" panose="020B0A04020102020204" pitchFamily="34" charset="0"/>
            </a:endParaRPr>
          </a:p>
        </p:txBody>
      </p:sp>
      <p:sp>
        <p:nvSpPr>
          <p:cNvPr id="2" name="ZoneTexte 1">
            <a:extLst>
              <a:ext uri="{FF2B5EF4-FFF2-40B4-BE49-F238E27FC236}">
                <a16:creationId xmlns:a16="http://schemas.microsoft.com/office/drawing/2014/main" id="{B92CEB7F-BF1A-4BB0-8B4A-3A8C83C842A8}"/>
              </a:ext>
            </a:extLst>
          </p:cNvPr>
          <p:cNvSpPr txBox="1"/>
          <p:nvPr/>
        </p:nvSpPr>
        <p:spPr>
          <a:xfrm>
            <a:off x="-1" y="535785"/>
            <a:ext cx="11561275" cy="1812356"/>
          </a:xfrm>
          <a:prstGeom prst="rect">
            <a:avLst/>
          </a:prstGeom>
          <a:noFill/>
        </p:spPr>
        <p:txBody>
          <a:bodyPr wrap="square" rtlCol="0">
            <a:spAutoFit/>
          </a:bodyPr>
          <a:lstStyle/>
          <a:p>
            <a:pPr lvl="1">
              <a:lnSpc>
                <a:spcPct val="250000"/>
              </a:lnSpc>
            </a:pPr>
            <a:r>
              <a:rPr lang="fr-FR" sz="3200" b="1" dirty="0">
                <a:solidFill>
                  <a:srgbClr val="F7B322"/>
                </a:solidFill>
                <a:latin typeface="Gill Sans MT" panose="020B0502020104020203" pitchFamily="34" charset="0"/>
              </a:rPr>
              <a:t>Multi-UAV </a:t>
            </a:r>
            <a:r>
              <a:rPr lang="fr-FR" sz="3200" b="1" dirty="0" err="1">
                <a:solidFill>
                  <a:srgbClr val="F7B322"/>
                </a:solidFill>
                <a:latin typeface="Gill Sans MT" panose="020B0502020104020203" pitchFamily="34" charset="0"/>
              </a:rPr>
              <a:t>Trajectory</a:t>
            </a:r>
            <a:r>
              <a:rPr lang="fr-FR" sz="3200" b="1" dirty="0">
                <a:solidFill>
                  <a:srgbClr val="F7B322"/>
                </a:solidFill>
                <a:latin typeface="Gill Sans MT" panose="020B0502020104020203" pitchFamily="34" charset="0"/>
              </a:rPr>
              <a:t> Planning (2/6)</a:t>
            </a:r>
          </a:p>
          <a:p>
            <a:pPr lvl="1">
              <a:lnSpc>
                <a:spcPct val="150000"/>
              </a:lnSpc>
              <a:spcAft>
                <a:spcPts val="1200"/>
              </a:spcAft>
            </a:pPr>
            <a:r>
              <a:rPr lang="en-US" sz="2400" b="1" dirty="0">
                <a:solidFill>
                  <a:srgbClr val="16232B"/>
                </a:solidFill>
                <a:latin typeface="Gill Sans MT" panose="020B0502020104020203" pitchFamily="34" charset="0"/>
                <a:cs typeface="Arial" panose="020B0604020202020204" pitchFamily="34" charset="0"/>
              </a:rPr>
              <a:t>   Online Path Planning: Reinforcement-Learning based Approaches (1/5)</a:t>
            </a:r>
          </a:p>
        </p:txBody>
      </p:sp>
      <p:sp>
        <p:nvSpPr>
          <p:cNvPr id="10" name="Rectangle 9">
            <a:extLst>
              <a:ext uri="{FF2B5EF4-FFF2-40B4-BE49-F238E27FC236}">
                <a16:creationId xmlns:a16="http://schemas.microsoft.com/office/drawing/2014/main" id="{424B2F82-32F5-4CF7-BBD7-36809FAF46CD}"/>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ZoneTexte 11">
            <a:extLst>
              <a:ext uri="{FF2B5EF4-FFF2-40B4-BE49-F238E27FC236}">
                <a16:creationId xmlns:a16="http://schemas.microsoft.com/office/drawing/2014/main" id="{A3DC9B00-81D2-4BC5-956C-68D0021DE7DA}"/>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3, Proposed Solution </a:t>
            </a:r>
          </a:p>
        </p:txBody>
      </p:sp>
      <p:sp>
        <p:nvSpPr>
          <p:cNvPr id="7" name="ZoneTexte 6">
            <a:extLst>
              <a:ext uri="{FF2B5EF4-FFF2-40B4-BE49-F238E27FC236}">
                <a16:creationId xmlns:a16="http://schemas.microsoft.com/office/drawing/2014/main" id="{AF4785CE-BCF2-42F2-A601-AF2D11393455}"/>
              </a:ext>
            </a:extLst>
          </p:cNvPr>
          <p:cNvSpPr txBox="1"/>
          <p:nvPr/>
        </p:nvSpPr>
        <p:spPr>
          <a:xfrm>
            <a:off x="969664" y="2633162"/>
            <a:ext cx="10784186" cy="3901837"/>
          </a:xfrm>
          <a:prstGeom prst="rect">
            <a:avLst/>
          </a:prstGeom>
          <a:noFill/>
        </p:spPr>
        <p:txBody>
          <a:bodyPr wrap="square" rtlCol="0">
            <a:spAutoFit/>
          </a:bodyPr>
          <a:lstStyle/>
          <a:p>
            <a:pPr>
              <a:lnSpc>
                <a:spcPct val="150000"/>
              </a:lnSpc>
            </a:pPr>
            <a:r>
              <a:rPr lang="en-US" sz="2400" b="1" dirty="0">
                <a:solidFill>
                  <a:srgbClr val="16232B"/>
                </a:solidFill>
                <a:latin typeface="Gill Sans MT" panose="020B0502020104020203" pitchFamily="34" charset="0"/>
                <a:cs typeface="Arial" panose="020B0604020202020204" pitchFamily="34" charset="0"/>
              </a:rPr>
              <a:t>Reinforcement learning </a:t>
            </a:r>
            <a:r>
              <a:rPr lang="en-US" sz="2400" dirty="0">
                <a:solidFill>
                  <a:srgbClr val="16232B"/>
                </a:solidFill>
                <a:latin typeface="Gill Sans MT" panose="020B0502020104020203" pitchFamily="34" charset="0"/>
                <a:cs typeface="Arial" panose="020B0604020202020204" pitchFamily="34" charset="0"/>
              </a:rPr>
              <a:t>is about solving problems by trial and error</a:t>
            </a:r>
            <a:endParaRPr lang="en-US" sz="2400" b="1" dirty="0">
              <a:solidFill>
                <a:srgbClr val="16232B"/>
              </a:solidFill>
              <a:latin typeface="Gill Sans MT" panose="020B0502020104020203" pitchFamily="34" charset="0"/>
              <a:cs typeface="Arial" panose="020B0604020202020204" pitchFamily="34" charset="0"/>
            </a:endParaRPr>
          </a:p>
          <a:p>
            <a:pPr marL="342900" indent="-342900">
              <a:lnSpc>
                <a:spcPct val="150000"/>
              </a:lnSpc>
              <a:buFont typeface="Wingdings" panose="05000000000000000000" pitchFamily="2" charset="2"/>
              <a:buChar char="q"/>
            </a:pPr>
            <a:r>
              <a:rPr lang="en-US" sz="2400" b="1" dirty="0">
                <a:solidFill>
                  <a:srgbClr val="16232B"/>
                </a:solidFill>
                <a:latin typeface="Gill Sans MT" panose="020B0502020104020203" pitchFamily="34" charset="0"/>
                <a:cs typeface="Arial" panose="020B0604020202020204" pitchFamily="34" charset="0"/>
              </a:rPr>
              <a:t>Agent</a:t>
            </a:r>
            <a:r>
              <a:rPr lang="en-US" sz="2400" dirty="0">
                <a:solidFill>
                  <a:srgbClr val="16232B"/>
                </a:solidFill>
                <a:latin typeface="Gill Sans MT" panose="020B0502020104020203" pitchFamily="34" charset="0"/>
                <a:cs typeface="Arial" panose="020B0604020202020204" pitchFamily="34" charset="0"/>
              </a:rPr>
              <a:t> is an assumed entity which performs actions in an environment to gain some reward.</a:t>
            </a:r>
          </a:p>
          <a:p>
            <a:pPr marL="342900" indent="-342900">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The</a:t>
            </a:r>
            <a:r>
              <a:rPr lang="en-US" sz="2400" b="1" dirty="0">
                <a:solidFill>
                  <a:srgbClr val="16232B"/>
                </a:solidFill>
                <a:latin typeface="Gill Sans MT" panose="020B0502020104020203" pitchFamily="34" charset="0"/>
                <a:cs typeface="Arial" panose="020B0604020202020204" pitchFamily="34" charset="0"/>
              </a:rPr>
              <a:t> Environment</a:t>
            </a:r>
            <a:r>
              <a:rPr lang="en-US" sz="2400" dirty="0">
                <a:solidFill>
                  <a:srgbClr val="16232B"/>
                </a:solidFill>
                <a:latin typeface="Gill Sans MT" panose="020B0502020104020203" pitchFamily="34" charset="0"/>
                <a:cs typeface="Arial" panose="020B0604020202020204" pitchFamily="34" charset="0"/>
              </a:rPr>
              <a:t> is the world that contains the agent and allows the agent to observe that world's state.</a:t>
            </a:r>
          </a:p>
          <a:p>
            <a:pPr marL="342900" indent="-342900">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A </a:t>
            </a:r>
            <a:r>
              <a:rPr lang="en-US" sz="2400" b="1" dirty="0">
                <a:solidFill>
                  <a:srgbClr val="16232B"/>
                </a:solidFill>
                <a:latin typeface="Gill Sans MT" panose="020B0502020104020203" pitchFamily="34" charset="0"/>
                <a:cs typeface="Arial" panose="020B0604020202020204" pitchFamily="34" charset="0"/>
              </a:rPr>
              <a:t>state</a:t>
            </a:r>
            <a:r>
              <a:rPr lang="en-US" sz="2400" dirty="0">
                <a:solidFill>
                  <a:srgbClr val="16232B"/>
                </a:solidFill>
                <a:latin typeface="Gill Sans MT" panose="020B0502020104020203" pitchFamily="34" charset="0"/>
                <a:cs typeface="Arial" panose="020B0604020202020204" pitchFamily="34" charset="0"/>
              </a:rPr>
              <a:t> is a complete information description of the world</a:t>
            </a:r>
          </a:p>
          <a:p>
            <a:pPr marL="342900" indent="-342900">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An </a:t>
            </a:r>
            <a:r>
              <a:rPr lang="en-US" sz="2400" b="1" dirty="0">
                <a:solidFill>
                  <a:srgbClr val="16232B"/>
                </a:solidFill>
                <a:latin typeface="Gill Sans MT" panose="020B0502020104020203" pitchFamily="34" charset="0"/>
                <a:cs typeface="Arial" panose="020B0604020202020204" pitchFamily="34" charset="0"/>
              </a:rPr>
              <a:t>observation</a:t>
            </a:r>
            <a:r>
              <a:rPr lang="en-US" sz="2400" dirty="0">
                <a:solidFill>
                  <a:srgbClr val="16232B"/>
                </a:solidFill>
                <a:latin typeface="Gill Sans MT" panose="020B0502020104020203" pitchFamily="34" charset="0"/>
                <a:cs typeface="Arial" panose="020B0604020202020204" pitchFamily="34" charset="0"/>
              </a:rPr>
              <a:t> is what the agent sees about the current state</a:t>
            </a:r>
          </a:p>
        </p:txBody>
      </p:sp>
    </p:spTree>
    <p:extLst>
      <p:ext uri="{BB962C8B-B14F-4D97-AF65-F5344CB8AC3E}">
        <p14:creationId xmlns:p14="http://schemas.microsoft.com/office/powerpoint/2010/main" val="279821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19</a:t>
            </a:fld>
            <a:endParaRPr lang="fr-FR" sz="3200" dirty="0">
              <a:solidFill>
                <a:srgbClr val="16232B"/>
              </a:solidFill>
              <a:latin typeface="Arial Black" panose="020B0A04020102020204" pitchFamily="34" charset="0"/>
            </a:endParaRPr>
          </a:p>
        </p:txBody>
      </p:sp>
      <p:sp>
        <p:nvSpPr>
          <p:cNvPr id="2" name="ZoneTexte 1">
            <a:extLst>
              <a:ext uri="{FF2B5EF4-FFF2-40B4-BE49-F238E27FC236}">
                <a16:creationId xmlns:a16="http://schemas.microsoft.com/office/drawing/2014/main" id="{B92CEB7F-BF1A-4BB0-8B4A-3A8C83C842A8}"/>
              </a:ext>
            </a:extLst>
          </p:cNvPr>
          <p:cNvSpPr txBox="1"/>
          <p:nvPr/>
        </p:nvSpPr>
        <p:spPr>
          <a:xfrm>
            <a:off x="-1" y="535785"/>
            <a:ext cx="11561275" cy="1812356"/>
          </a:xfrm>
          <a:prstGeom prst="rect">
            <a:avLst/>
          </a:prstGeom>
          <a:noFill/>
        </p:spPr>
        <p:txBody>
          <a:bodyPr wrap="square" rtlCol="0">
            <a:spAutoFit/>
          </a:bodyPr>
          <a:lstStyle/>
          <a:p>
            <a:pPr lvl="1">
              <a:lnSpc>
                <a:spcPct val="250000"/>
              </a:lnSpc>
            </a:pPr>
            <a:r>
              <a:rPr lang="fr-FR" sz="3200" b="1" dirty="0">
                <a:solidFill>
                  <a:srgbClr val="F7B322"/>
                </a:solidFill>
                <a:latin typeface="Gill Sans MT" panose="020B0502020104020203" pitchFamily="34" charset="0"/>
              </a:rPr>
              <a:t>Multi-UAV </a:t>
            </a:r>
            <a:r>
              <a:rPr lang="fr-FR" sz="3200" b="1" dirty="0" err="1">
                <a:solidFill>
                  <a:srgbClr val="F7B322"/>
                </a:solidFill>
                <a:latin typeface="Gill Sans MT" panose="020B0502020104020203" pitchFamily="34" charset="0"/>
              </a:rPr>
              <a:t>Trajectory</a:t>
            </a:r>
            <a:r>
              <a:rPr lang="fr-FR" sz="3200" b="1" dirty="0">
                <a:solidFill>
                  <a:srgbClr val="F7B322"/>
                </a:solidFill>
                <a:latin typeface="Gill Sans MT" panose="020B0502020104020203" pitchFamily="34" charset="0"/>
              </a:rPr>
              <a:t> Planning (3/6)</a:t>
            </a:r>
          </a:p>
          <a:p>
            <a:pPr lvl="1">
              <a:lnSpc>
                <a:spcPct val="150000"/>
              </a:lnSpc>
              <a:spcAft>
                <a:spcPts val="1200"/>
              </a:spcAft>
            </a:pPr>
            <a:r>
              <a:rPr lang="en-US" sz="2400" b="1" dirty="0">
                <a:solidFill>
                  <a:srgbClr val="16232B"/>
                </a:solidFill>
                <a:latin typeface="Gill Sans MT" panose="020B0502020104020203" pitchFamily="34" charset="0"/>
                <a:cs typeface="Arial" panose="020B0604020202020204" pitchFamily="34" charset="0"/>
              </a:rPr>
              <a:t>   Online Path Planning: Reinforcement-Learning based Approaches (2/5)</a:t>
            </a:r>
          </a:p>
        </p:txBody>
      </p:sp>
      <p:sp>
        <p:nvSpPr>
          <p:cNvPr id="10" name="Rectangle 9">
            <a:extLst>
              <a:ext uri="{FF2B5EF4-FFF2-40B4-BE49-F238E27FC236}">
                <a16:creationId xmlns:a16="http://schemas.microsoft.com/office/drawing/2014/main" id="{424B2F82-32F5-4CF7-BBD7-36809FAF46CD}"/>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ZoneTexte 11">
            <a:extLst>
              <a:ext uri="{FF2B5EF4-FFF2-40B4-BE49-F238E27FC236}">
                <a16:creationId xmlns:a16="http://schemas.microsoft.com/office/drawing/2014/main" id="{A3DC9B00-81D2-4BC5-956C-68D0021DE7DA}"/>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3, Proposed Solution </a:t>
            </a:r>
          </a:p>
        </p:txBody>
      </p:sp>
      <p:sp>
        <p:nvSpPr>
          <p:cNvPr id="19" name="ZoneTexte 18">
            <a:extLst>
              <a:ext uri="{FF2B5EF4-FFF2-40B4-BE49-F238E27FC236}">
                <a16:creationId xmlns:a16="http://schemas.microsoft.com/office/drawing/2014/main" id="{643CE288-E52F-4453-A1A2-AEC63771D47C}"/>
              </a:ext>
            </a:extLst>
          </p:cNvPr>
          <p:cNvSpPr txBox="1"/>
          <p:nvPr/>
        </p:nvSpPr>
        <p:spPr>
          <a:xfrm>
            <a:off x="958341" y="2612318"/>
            <a:ext cx="8331525" cy="3347840"/>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a:solidFill>
                  <a:srgbClr val="16232B"/>
                </a:solidFill>
                <a:latin typeface="Arial" panose="020B0604020202020204" pitchFamily="34" charset="0"/>
                <a:cs typeface="Arial" panose="020B0604020202020204" pitchFamily="34" charset="0"/>
              </a:rPr>
              <a:t>The </a:t>
            </a:r>
            <a:r>
              <a:rPr lang="en-US" sz="2400" b="1" dirty="0">
                <a:solidFill>
                  <a:srgbClr val="16232B"/>
                </a:solidFill>
                <a:latin typeface="Arial" panose="020B0604020202020204" pitchFamily="34" charset="0"/>
                <a:cs typeface="Arial" panose="020B0604020202020204" pitchFamily="34" charset="0"/>
              </a:rPr>
              <a:t>Agent</a:t>
            </a:r>
            <a:r>
              <a:rPr lang="en-US" sz="2400" dirty="0">
                <a:solidFill>
                  <a:srgbClr val="16232B"/>
                </a:solidFill>
                <a:latin typeface="Arial" panose="020B0604020202020204" pitchFamily="34" charset="0"/>
                <a:cs typeface="Arial" panose="020B0604020202020204" pitchFamily="34" charset="0"/>
              </a:rPr>
              <a:t> receives </a:t>
            </a:r>
            <a:r>
              <a:rPr lang="en-US" sz="2400" b="1" dirty="0">
                <a:solidFill>
                  <a:srgbClr val="16232B"/>
                </a:solidFill>
                <a:latin typeface="Arial" panose="020B0604020202020204" pitchFamily="34" charset="0"/>
                <a:cs typeface="Arial" panose="020B0604020202020204" pitchFamily="34" charset="0"/>
              </a:rPr>
              <a:t>state</a:t>
            </a:r>
            <a:r>
              <a:rPr lang="en-US" sz="2400" dirty="0">
                <a:solidFill>
                  <a:srgbClr val="16232B"/>
                </a:solidFill>
                <a:latin typeface="Arial" panose="020B0604020202020204" pitchFamily="34" charset="0"/>
                <a:cs typeface="Arial" panose="020B0604020202020204" pitchFamily="34" charset="0"/>
              </a:rPr>
              <a:t> </a:t>
            </a:r>
            <a:r>
              <a:rPr lang="en-US" sz="2400" dirty="0" err="1">
                <a:solidFill>
                  <a:srgbClr val="16232B"/>
                </a:solidFill>
                <a:latin typeface="Arial" panose="020B0604020202020204" pitchFamily="34" charset="0"/>
                <a:cs typeface="Arial" panose="020B0604020202020204" pitchFamily="34" charset="0"/>
              </a:rPr>
              <a:t>s</a:t>
            </a:r>
            <a:r>
              <a:rPr lang="en-US" sz="2400" baseline="-25000" dirty="0" err="1">
                <a:solidFill>
                  <a:srgbClr val="16232B"/>
                </a:solidFill>
                <a:latin typeface="Arial" panose="020B0604020202020204" pitchFamily="34" charset="0"/>
                <a:cs typeface="Arial" panose="020B0604020202020204" pitchFamily="34" charset="0"/>
              </a:rPr>
              <a:t>t</a:t>
            </a:r>
            <a:r>
              <a:rPr lang="en-US" sz="2400" dirty="0">
                <a:solidFill>
                  <a:srgbClr val="16232B"/>
                </a:solidFill>
                <a:latin typeface="Arial" panose="020B0604020202020204" pitchFamily="34" charset="0"/>
                <a:cs typeface="Arial" panose="020B0604020202020204" pitchFamily="34" charset="0"/>
              </a:rPr>
              <a:t> from the environment </a:t>
            </a:r>
          </a:p>
          <a:p>
            <a:pPr marL="342900" indent="-342900">
              <a:lnSpc>
                <a:spcPct val="150000"/>
              </a:lnSpc>
              <a:buFont typeface="Wingdings" panose="05000000000000000000" pitchFamily="2" charset="2"/>
              <a:buChar char="q"/>
            </a:pPr>
            <a:r>
              <a:rPr lang="en-US" sz="2400" dirty="0">
                <a:solidFill>
                  <a:srgbClr val="16232B"/>
                </a:solidFill>
                <a:latin typeface="Arial" panose="020B0604020202020204" pitchFamily="34" charset="0"/>
                <a:cs typeface="Arial" panose="020B0604020202020204" pitchFamily="34" charset="0"/>
              </a:rPr>
              <a:t>Based on that state </a:t>
            </a:r>
            <a:r>
              <a:rPr lang="en-US" sz="2400" dirty="0" err="1">
                <a:solidFill>
                  <a:srgbClr val="16232B"/>
                </a:solidFill>
                <a:latin typeface="Arial" panose="020B0604020202020204" pitchFamily="34" charset="0"/>
                <a:cs typeface="Arial" panose="020B0604020202020204" pitchFamily="34" charset="0"/>
              </a:rPr>
              <a:t>s</a:t>
            </a:r>
            <a:r>
              <a:rPr lang="en-US" sz="2400" baseline="-25000" dirty="0" err="1">
                <a:solidFill>
                  <a:srgbClr val="16232B"/>
                </a:solidFill>
                <a:latin typeface="Arial" panose="020B0604020202020204" pitchFamily="34" charset="0"/>
                <a:cs typeface="Arial" panose="020B0604020202020204" pitchFamily="34" charset="0"/>
              </a:rPr>
              <a:t>t</a:t>
            </a:r>
            <a:r>
              <a:rPr lang="en-US" sz="2400" dirty="0">
                <a:solidFill>
                  <a:srgbClr val="16232B"/>
                </a:solidFill>
                <a:latin typeface="Arial" panose="020B0604020202020204" pitchFamily="34" charset="0"/>
                <a:cs typeface="Arial" panose="020B0604020202020204" pitchFamily="34" charset="0"/>
              </a:rPr>
              <a:t>, the agent takes an </a:t>
            </a:r>
            <a:r>
              <a:rPr lang="en-US" sz="2400" b="1" dirty="0">
                <a:solidFill>
                  <a:srgbClr val="16232B"/>
                </a:solidFill>
                <a:latin typeface="Arial" panose="020B0604020202020204" pitchFamily="34" charset="0"/>
                <a:cs typeface="Arial" panose="020B0604020202020204" pitchFamily="34" charset="0"/>
              </a:rPr>
              <a:t>action</a:t>
            </a:r>
            <a:r>
              <a:rPr lang="en-US" sz="2400" dirty="0">
                <a:solidFill>
                  <a:srgbClr val="16232B"/>
                </a:solidFill>
                <a:latin typeface="Arial" panose="020B0604020202020204" pitchFamily="34" charset="0"/>
                <a:cs typeface="Arial" panose="020B0604020202020204" pitchFamily="34" charset="0"/>
              </a:rPr>
              <a:t> a</a:t>
            </a:r>
            <a:r>
              <a:rPr lang="en-US" sz="2400" baseline="-25000" dirty="0">
                <a:solidFill>
                  <a:srgbClr val="16232B"/>
                </a:solidFill>
                <a:latin typeface="Arial" panose="020B0604020202020204" pitchFamily="34" charset="0"/>
                <a:cs typeface="Arial" panose="020B0604020202020204" pitchFamily="34" charset="0"/>
              </a:rPr>
              <a:t>t</a:t>
            </a:r>
          </a:p>
          <a:p>
            <a:pPr marL="342900" indent="-342900">
              <a:lnSpc>
                <a:spcPct val="150000"/>
              </a:lnSpc>
              <a:buFont typeface="Wingdings" panose="05000000000000000000" pitchFamily="2" charset="2"/>
              <a:buChar char="q"/>
            </a:pPr>
            <a:r>
              <a:rPr lang="en-US" sz="2400" dirty="0">
                <a:solidFill>
                  <a:srgbClr val="16232B"/>
                </a:solidFill>
                <a:latin typeface="Arial" panose="020B0604020202020204" pitchFamily="34" charset="0"/>
                <a:cs typeface="Arial" panose="020B0604020202020204" pitchFamily="34" charset="0"/>
              </a:rPr>
              <a:t>The</a:t>
            </a:r>
            <a:r>
              <a:rPr lang="en-US" sz="2400" b="1" dirty="0">
                <a:solidFill>
                  <a:srgbClr val="16232B"/>
                </a:solidFill>
                <a:latin typeface="Arial" panose="020B0604020202020204" pitchFamily="34" charset="0"/>
                <a:cs typeface="Arial" panose="020B0604020202020204" pitchFamily="34" charset="0"/>
              </a:rPr>
              <a:t> Environment</a:t>
            </a:r>
            <a:r>
              <a:rPr lang="en-US" sz="2400" dirty="0">
                <a:solidFill>
                  <a:srgbClr val="16232B"/>
                </a:solidFill>
                <a:latin typeface="Arial" panose="020B0604020202020204" pitchFamily="34" charset="0"/>
                <a:cs typeface="Arial" panose="020B0604020202020204" pitchFamily="34" charset="0"/>
              </a:rPr>
              <a:t> gives some </a:t>
            </a:r>
            <a:r>
              <a:rPr lang="en-US" sz="2400" b="1" dirty="0">
                <a:solidFill>
                  <a:srgbClr val="16232B"/>
                </a:solidFill>
                <a:latin typeface="Arial" panose="020B0604020202020204" pitchFamily="34" charset="0"/>
                <a:cs typeface="Arial" panose="020B0604020202020204" pitchFamily="34" charset="0"/>
              </a:rPr>
              <a:t>reward</a:t>
            </a:r>
            <a:r>
              <a:rPr lang="en-US" sz="2400" dirty="0">
                <a:solidFill>
                  <a:srgbClr val="16232B"/>
                </a:solidFill>
                <a:latin typeface="Arial" panose="020B0604020202020204" pitchFamily="34" charset="0"/>
                <a:cs typeface="Arial" panose="020B0604020202020204" pitchFamily="34" charset="0"/>
              </a:rPr>
              <a:t> r</a:t>
            </a:r>
            <a:r>
              <a:rPr lang="en-US" sz="2400" baseline="-25000" dirty="0">
                <a:solidFill>
                  <a:srgbClr val="16232B"/>
                </a:solidFill>
                <a:latin typeface="Arial" panose="020B0604020202020204" pitchFamily="34" charset="0"/>
                <a:cs typeface="Arial" panose="020B0604020202020204" pitchFamily="34" charset="0"/>
              </a:rPr>
              <a:t>t</a:t>
            </a:r>
            <a:r>
              <a:rPr lang="en-US" sz="2400" dirty="0">
                <a:solidFill>
                  <a:srgbClr val="16232B"/>
                </a:solidFill>
                <a:latin typeface="Arial" panose="020B0604020202020204" pitchFamily="34" charset="0"/>
                <a:cs typeface="Arial" panose="020B0604020202020204" pitchFamily="34" charset="0"/>
              </a:rPr>
              <a:t> to the agent</a:t>
            </a:r>
          </a:p>
          <a:p>
            <a:pPr marL="342900" indent="-342900">
              <a:lnSpc>
                <a:spcPct val="150000"/>
              </a:lnSpc>
              <a:buFont typeface="Wingdings" panose="05000000000000000000" pitchFamily="2" charset="2"/>
              <a:buChar char="q"/>
            </a:pPr>
            <a:r>
              <a:rPr lang="en-US" sz="2400" dirty="0">
                <a:solidFill>
                  <a:srgbClr val="16232B"/>
                </a:solidFill>
                <a:latin typeface="Arial" panose="020B0604020202020204" pitchFamily="34" charset="0"/>
                <a:cs typeface="Arial" panose="020B0604020202020204" pitchFamily="34" charset="0"/>
              </a:rPr>
              <a:t>The environment becomes in a </a:t>
            </a:r>
            <a:r>
              <a:rPr lang="en-US" sz="2400" b="1" dirty="0">
                <a:solidFill>
                  <a:srgbClr val="16232B"/>
                </a:solidFill>
                <a:latin typeface="Arial" panose="020B0604020202020204" pitchFamily="34" charset="0"/>
                <a:cs typeface="Arial" panose="020B0604020202020204" pitchFamily="34" charset="0"/>
              </a:rPr>
              <a:t>new state </a:t>
            </a:r>
            <a:r>
              <a:rPr lang="en-US" sz="2400" dirty="0">
                <a:solidFill>
                  <a:srgbClr val="16232B"/>
                </a:solidFill>
                <a:latin typeface="Arial" panose="020B0604020202020204" pitchFamily="34" charset="0"/>
                <a:cs typeface="Arial" panose="020B0604020202020204" pitchFamily="34" charset="0"/>
              </a:rPr>
              <a:t>s</a:t>
            </a:r>
            <a:r>
              <a:rPr lang="en-US" sz="2400" baseline="-25000" dirty="0">
                <a:solidFill>
                  <a:srgbClr val="16232B"/>
                </a:solidFill>
                <a:latin typeface="Arial" panose="020B0604020202020204" pitchFamily="34" charset="0"/>
                <a:cs typeface="Arial" panose="020B0604020202020204" pitchFamily="34" charset="0"/>
              </a:rPr>
              <a:t>t+1</a:t>
            </a:r>
            <a:endParaRPr lang="en-US" sz="2400" dirty="0">
              <a:solidFill>
                <a:srgbClr val="16232B"/>
              </a:solidFill>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q"/>
            </a:pPr>
            <a:r>
              <a:rPr lang="en-US" sz="2400" dirty="0">
                <a:solidFill>
                  <a:srgbClr val="16232B"/>
                </a:solidFill>
                <a:latin typeface="Arial" panose="020B0604020202020204" pitchFamily="34" charset="0"/>
                <a:cs typeface="Arial" panose="020B0604020202020204" pitchFamily="34" charset="0"/>
              </a:rPr>
              <a:t>This loop continues to form an </a:t>
            </a:r>
            <a:r>
              <a:rPr lang="en-US" sz="2400" b="1" dirty="0">
                <a:solidFill>
                  <a:srgbClr val="16232B"/>
                </a:solidFill>
                <a:latin typeface="Arial" panose="020B0604020202020204" pitchFamily="34" charset="0"/>
                <a:cs typeface="Arial" panose="020B0604020202020204" pitchFamily="34" charset="0"/>
              </a:rPr>
              <a:t>Episode, </a:t>
            </a:r>
            <a:r>
              <a:rPr lang="en-US" sz="2400" dirty="0">
                <a:solidFill>
                  <a:srgbClr val="16232B"/>
                </a:solidFill>
                <a:latin typeface="Arial" panose="020B0604020202020204" pitchFamily="34" charset="0"/>
                <a:cs typeface="Arial" panose="020B0604020202020204" pitchFamily="34" charset="0"/>
              </a:rPr>
              <a:t>which is a sequence of interaction between agent and environment.  </a:t>
            </a:r>
          </a:p>
        </p:txBody>
      </p:sp>
      <p:sp>
        <p:nvSpPr>
          <p:cNvPr id="20" name="Rectangle : coins arrondis 19">
            <a:extLst>
              <a:ext uri="{FF2B5EF4-FFF2-40B4-BE49-F238E27FC236}">
                <a16:creationId xmlns:a16="http://schemas.microsoft.com/office/drawing/2014/main" id="{D20FADC2-9ED8-416A-8ED2-D58F6DC926F4}"/>
              </a:ext>
            </a:extLst>
          </p:cNvPr>
          <p:cNvSpPr/>
          <p:nvPr/>
        </p:nvSpPr>
        <p:spPr>
          <a:xfrm>
            <a:off x="9709768" y="3806497"/>
            <a:ext cx="1403287" cy="467383"/>
          </a:xfrm>
          <a:prstGeom prst="roundRect">
            <a:avLst/>
          </a:prstGeom>
          <a:solidFill>
            <a:srgbClr val="91B0C5"/>
          </a:solidFill>
          <a:ln w="9525" cap="flat" cmpd="sng" algn="ctr">
            <a:solidFill>
              <a:srgbClr val="91B0C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rgbClr val="16232B"/>
                </a:solidFill>
              </a:rPr>
              <a:t>Agent</a:t>
            </a:r>
          </a:p>
        </p:txBody>
      </p:sp>
      <p:sp>
        <p:nvSpPr>
          <p:cNvPr id="21" name="Rectangle : coins arrondis 20">
            <a:extLst>
              <a:ext uri="{FF2B5EF4-FFF2-40B4-BE49-F238E27FC236}">
                <a16:creationId xmlns:a16="http://schemas.microsoft.com/office/drawing/2014/main" id="{BBC9037E-421E-43B6-97C3-794F3E088A4E}"/>
              </a:ext>
            </a:extLst>
          </p:cNvPr>
          <p:cNvSpPr/>
          <p:nvPr/>
        </p:nvSpPr>
        <p:spPr>
          <a:xfrm>
            <a:off x="9564912" y="5092460"/>
            <a:ext cx="1692998" cy="467383"/>
          </a:xfrm>
          <a:prstGeom prst="roundRect">
            <a:avLst/>
          </a:prstGeom>
          <a:solidFill>
            <a:srgbClr val="91B0C5"/>
          </a:solidFill>
          <a:ln w="9525" cap="flat" cmpd="sng" algn="ctr">
            <a:solidFill>
              <a:srgbClr val="91B0C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rgbClr val="16232B"/>
                </a:solidFill>
              </a:rPr>
              <a:t>Environment</a:t>
            </a:r>
          </a:p>
        </p:txBody>
      </p:sp>
      <p:cxnSp>
        <p:nvCxnSpPr>
          <p:cNvPr id="22" name="Connecteur : en angle 21">
            <a:extLst>
              <a:ext uri="{FF2B5EF4-FFF2-40B4-BE49-F238E27FC236}">
                <a16:creationId xmlns:a16="http://schemas.microsoft.com/office/drawing/2014/main" id="{908B0A31-0FC7-47BF-8793-58FD5C69E9BA}"/>
              </a:ext>
            </a:extLst>
          </p:cNvPr>
          <p:cNvCxnSpPr>
            <a:stCxn id="21" idx="1"/>
            <a:endCxn id="20" idx="1"/>
          </p:cNvCxnSpPr>
          <p:nvPr/>
        </p:nvCxnSpPr>
        <p:spPr>
          <a:xfrm rot="10800000" flipH="1">
            <a:off x="9564912" y="4040190"/>
            <a:ext cx="144856" cy="1285963"/>
          </a:xfrm>
          <a:prstGeom prst="bentConnector3">
            <a:avLst>
              <a:gd name="adj1" fmla="val -432811"/>
            </a:avLst>
          </a:prstGeom>
          <a:ln w="38100">
            <a:solidFill>
              <a:srgbClr val="546775"/>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1CAACCE4-0AA3-4446-AC51-0E3D73E06968}"/>
              </a:ext>
            </a:extLst>
          </p:cNvPr>
          <p:cNvSpPr txBox="1"/>
          <p:nvPr/>
        </p:nvSpPr>
        <p:spPr>
          <a:xfrm>
            <a:off x="8224884" y="4363403"/>
            <a:ext cx="1004255" cy="369332"/>
          </a:xfrm>
          <a:prstGeom prst="rect">
            <a:avLst/>
          </a:prstGeom>
          <a:noFill/>
        </p:spPr>
        <p:txBody>
          <a:bodyPr wrap="square" rtlCol="0">
            <a:spAutoFit/>
          </a:bodyPr>
          <a:lstStyle/>
          <a:p>
            <a:pPr algn="r"/>
            <a:r>
              <a:rPr lang="en-US" dirty="0">
                <a:solidFill>
                  <a:srgbClr val="16232B"/>
                </a:solidFill>
                <a:latin typeface="Cambria Math" panose="02040503050406030204" pitchFamily="18" charset="0"/>
                <a:ea typeface="Cambria Math" panose="02040503050406030204" pitchFamily="18" charset="0"/>
              </a:rPr>
              <a:t>State   </a:t>
            </a:r>
            <a:r>
              <a:rPr lang="en-US" sz="1800" i="1" dirty="0" err="1">
                <a:solidFill>
                  <a:srgbClr val="16232B"/>
                </a:solidFill>
                <a:latin typeface="Cambria Math" panose="02040503050406030204" pitchFamily="18" charset="0"/>
                <a:ea typeface="Cambria Math" panose="02040503050406030204" pitchFamily="18" charset="0"/>
                <a:cs typeface="Arial" panose="020B0604020202020204" pitchFamily="34" charset="0"/>
              </a:rPr>
              <a:t>s</a:t>
            </a:r>
            <a:r>
              <a:rPr lang="en-US" sz="1800" i="1" baseline="-25000" dirty="0" err="1">
                <a:solidFill>
                  <a:srgbClr val="16232B"/>
                </a:solidFill>
                <a:latin typeface="Cambria Math" panose="02040503050406030204" pitchFamily="18" charset="0"/>
                <a:ea typeface="Cambria Math" panose="02040503050406030204" pitchFamily="18" charset="0"/>
                <a:cs typeface="Arial" panose="020B0604020202020204" pitchFamily="34" charset="0"/>
              </a:rPr>
              <a:t>t</a:t>
            </a:r>
            <a:endParaRPr lang="en-US" i="1" dirty="0">
              <a:solidFill>
                <a:srgbClr val="16232B"/>
              </a:solidFill>
              <a:latin typeface="Cambria Math" panose="02040503050406030204" pitchFamily="18" charset="0"/>
              <a:ea typeface="Cambria Math" panose="02040503050406030204" pitchFamily="18" charset="0"/>
            </a:endParaRPr>
          </a:p>
        </p:txBody>
      </p:sp>
      <p:cxnSp>
        <p:nvCxnSpPr>
          <p:cNvPr id="24" name="Connecteur : en angle 23">
            <a:extLst>
              <a:ext uri="{FF2B5EF4-FFF2-40B4-BE49-F238E27FC236}">
                <a16:creationId xmlns:a16="http://schemas.microsoft.com/office/drawing/2014/main" id="{DD2C50AC-8E15-4225-BE1E-4A59ACF309B7}"/>
              </a:ext>
            </a:extLst>
          </p:cNvPr>
          <p:cNvCxnSpPr>
            <a:stCxn id="20" idx="3"/>
            <a:endCxn id="21" idx="3"/>
          </p:cNvCxnSpPr>
          <p:nvPr/>
        </p:nvCxnSpPr>
        <p:spPr>
          <a:xfrm>
            <a:off x="11113055" y="4040189"/>
            <a:ext cx="144855" cy="1285963"/>
          </a:xfrm>
          <a:prstGeom prst="bentConnector3">
            <a:avLst>
              <a:gd name="adj1" fmla="val 445314"/>
            </a:avLst>
          </a:prstGeom>
          <a:ln w="38100">
            <a:solidFill>
              <a:srgbClr val="546775"/>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1F6C6405-EBB1-4D32-9526-20D509E351CE}"/>
              </a:ext>
            </a:extLst>
          </p:cNvPr>
          <p:cNvSpPr txBox="1"/>
          <p:nvPr/>
        </p:nvSpPr>
        <p:spPr>
          <a:xfrm>
            <a:off x="10894572" y="4472846"/>
            <a:ext cx="1212370" cy="369332"/>
          </a:xfrm>
          <a:prstGeom prst="rect">
            <a:avLst/>
          </a:prstGeom>
          <a:noFill/>
        </p:spPr>
        <p:txBody>
          <a:bodyPr wrap="square" rtlCol="0">
            <a:spAutoFit/>
          </a:bodyPr>
          <a:lstStyle/>
          <a:p>
            <a:pPr algn="r"/>
            <a:r>
              <a:rPr lang="en-US" dirty="0">
                <a:solidFill>
                  <a:srgbClr val="16232B"/>
                </a:solidFill>
                <a:latin typeface="Cambria Math" panose="02040503050406030204" pitchFamily="18" charset="0"/>
                <a:ea typeface="Cambria Math" panose="02040503050406030204" pitchFamily="18" charset="0"/>
              </a:rPr>
              <a:t>Action   </a:t>
            </a:r>
            <a:r>
              <a:rPr lang="en-US" i="1" dirty="0">
                <a:solidFill>
                  <a:srgbClr val="16232B"/>
                </a:solidFill>
                <a:latin typeface="Cambria Math" panose="02040503050406030204" pitchFamily="18" charset="0"/>
                <a:ea typeface="Cambria Math" panose="02040503050406030204" pitchFamily="18" charset="0"/>
                <a:cs typeface="Arial" panose="020B0604020202020204" pitchFamily="34" charset="0"/>
              </a:rPr>
              <a:t>a</a:t>
            </a:r>
            <a:r>
              <a:rPr lang="en-US" sz="1800" i="1" baseline="-25000" dirty="0">
                <a:solidFill>
                  <a:srgbClr val="16232B"/>
                </a:solidFill>
                <a:latin typeface="Cambria Math" panose="02040503050406030204" pitchFamily="18" charset="0"/>
                <a:ea typeface="Cambria Math" panose="02040503050406030204" pitchFamily="18" charset="0"/>
                <a:cs typeface="Arial" panose="020B0604020202020204" pitchFamily="34" charset="0"/>
              </a:rPr>
              <a:t>t</a:t>
            </a:r>
            <a:endParaRPr lang="en-US" i="1" dirty="0">
              <a:solidFill>
                <a:srgbClr val="16232B"/>
              </a:solidFill>
              <a:latin typeface="Cambria Math" panose="02040503050406030204" pitchFamily="18" charset="0"/>
              <a:ea typeface="Cambria Math" panose="02040503050406030204" pitchFamily="18" charset="0"/>
            </a:endParaRPr>
          </a:p>
        </p:txBody>
      </p:sp>
      <p:cxnSp>
        <p:nvCxnSpPr>
          <p:cNvPr id="26" name="Connecteur : en angle 25">
            <a:extLst>
              <a:ext uri="{FF2B5EF4-FFF2-40B4-BE49-F238E27FC236}">
                <a16:creationId xmlns:a16="http://schemas.microsoft.com/office/drawing/2014/main" id="{A68BE805-7F4F-46C8-BBA7-ED3ECD7479FD}"/>
              </a:ext>
            </a:extLst>
          </p:cNvPr>
          <p:cNvCxnSpPr>
            <a:stCxn id="21" idx="0"/>
            <a:endCxn id="20" idx="2"/>
          </p:cNvCxnSpPr>
          <p:nvPr/>
        </p:nvCxnSpPr>
        <p:spPr>
          <a:xfrm rot="5400000" flipH="1" flipV="1">
            <a:off x="10002121" y="4683170"/>
            <a:ext cx="818580" cy="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9358335F-E9C2-43EF-A622-2432C684B12A}"/>
              </a:ext>
            </a:extLst>
          </p:cNvPr>
          <p:cNvSpPr txBox="1"/>
          <p:nvPr/>
        </p:nvSpPr>
        <p:spPr>
          <a:xfrm>
            <a:off x="9289866" y="4577501"/>
            <a:ext cx="1472368" cy="369332"/>
          </a:xfrm>
          <a:prstGeom prst="rect">
            <a:avLst/>
          </a:prstGeom>
          <a:noFill/>
        </p:spPr>
        <p:txBody>
          <a:bodyPr wrap="square" rtlCol="0">
            <a:spAutoFit/>
          </a:bodyPr>
          <a:lstStyle/>
          <a:p>
            <a:pPr algn="r"/>
            <a:r>
              <a:rPr lang="en-US" dirty="0">
                <a:solidFill>
                  <a:srgbClr val="16232B"/>
                </a:solidFill>
                <a:latin typeface="Cambria Math" panose="02040503050406030204" pitchFamily="18" charset="0"/>
                <a:ea typeface="Cambria Math" panose="02040503050406030204" pitchFamily="18" charset="0"/>
              </a:rPr>
              <a:t>Reward   </a:t>
            </a:r>
            <a:r>
              <a:rPr lang="en-US" i="1" dirty="0">
                <a:solidFill>
                  <a:srgbClr val="16232B"/>
                </a:solidFill>
                <a:latin typeface="Cambria Math" panose="02040503050406030204" pitchFamily="18" charset="0"/>
                <a:ea typeface="Cambria Math" panose="02040503050406030204" pitchFamily="18" charset="0"/>
                <a:cs typeface="Arial" panose="020B0604020202020204" pitchFamily="34" charset="0"/>
              </a:rPr>
              <a:t>r</a:t>
            </a:r>
            <a:r>
              <a:rPr lang="en-US" sz="1800" i="1" baseline="-25000" dirty="0">
                <a:solidFill>
                  <a:srgbClr val="16232B"/>
                </a:solidFill>
                <a:latin typeface="Cambria Math" panose="02040503050406030204" pitchFamily="18" charset="0"/>
                <a:ea typeface="Cambria Math" panose="02040503050406030204" pitchFamily="18" charset="0"/>
                <a:cs typeface="Arial" panose="020B0604020202020204" pitchFamily="34" charset="0"/>
              </a:rPr>
              <a:t>t</a:t>
            </a:r>
            <a:endParaRPr lang="en-US" i="1" dirty="0">
              <a:solidFill>
                <a:srgbClr val="16232B"/>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64315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22" presetClass="entr" presetSubtype="4" fill="hold" nodeType="withEffect">
                                  <p:stCondLst>
                                    <p:cond delay="100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animEffect transition="in" filter="fade">
                                      <p:cBhvr>
                                        <p:cTn id="23" dur="500"/>
                                        <p:tgtEl>
                                          <p:spTgt spid="19">
                                            <p:txEl>
                                              <p:pRg st="1" end="1"/>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xEl>
                                              <p:pRg st="2" end="2"/>
                                            </p:txEl>
                                          </p:spTgt>
                                        </p:tgtEl>
                                        <p:attrNameLst>
                                          <p:attrName>style.visibility</p:attrName>
                                        </p:attrNameLst>
                                      </p:cBhvr>
                                      <p:to>
                                        <p:strVal val="visible"/>
                                      </p:to>
                                    </p:set>
                                    <p:animEffect transition="in" filter="fade">
                                      <p:cBhvr>
                                        <p:cTn id="34" dur="500"/>
                                        <p:tgtEl>
                                          <p:spTgt spid="19">
                                            <p:txEl>
                                              <p:pRg st="2" end="2"/>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500"/>
                                        <p:tgtEl>
                                          <p:spTgt spid="27"/>
                                        </p:tgtEl>
                                      </p:cBhvr>
                                    </p:animEffect>
                                  </p:childTnLst>
                                </p:cTn>
                              </p:par>
                              <p:par>
                                <p:cTn id="38" presetID="22" presetClass="entr" presetSubtype="4"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
                                            <p:txEl>
                                              <p:pRg st="3" end="3"/>
                                            </p:txEl>
                                          </p:spTgt>
                                        </p:tgtEl>
                                        <p:attrNameLst>
                                          <p:attrName>style.visibility</p:attrName>
                                        </p:attrNameLst>
                                      </p:cBhvr>
                                      <p:to>
                                        <p:strVal val="visible"/>
                                      </p:to>
                                    </p:set>
                                    <p:animEffect transition="in" filter="fade">
                                      <p:cBhvr>
                                        <p:cTn id="45" dur="500"/>
                                        <p:tgtEl>
                                          <p:spTgt spid="19">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9">
                                            <p:txEl>
                                              <p:pRg st="4" end="4"/>
                                            </p:txEl>
                                          </p:spTgt>
                                        </p:tgtEl>
                                        <p:attrNameLst>
                                          <p:attrName>style.visibility</p:attrName>
                                        </p:attrNameLst>
                                      </p:cBhvr>
                                      <p:to>
                                        <p:strVal val="visible"/>
                                      </p:to>
                                    </p:set>
                                    <p:animEffect transition="in" filter="fade">
                                      <p:cBhvr>
                                        <p:cTn id="50"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p:bldP spid="25"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a:t>
            </a:fld>
            <a:endParaRPr lang="fr-FR" sz="3200" dirty="0">
              <a:solidFill>
                <a:srgbClr val="16232B"/>
              </a:solidFill>
              <a:latin typeface="Arial Black" panose="020B0A04020102020204" pitchFamily="34" charset="0"/>
            </a:endParaRPr>
          </a:p>
        </p:txBody>
      </p:sp>
      <p:pic>
        <p:nvPicPr>
          <p:cNvPr id="7" name="Picture 2">
            <a:extLst>
              <a:ext uri="{FF2B5EF4-FFF2-40B4-BE49-F238E27FC236}">
                <a16:creationId xmlns:a16="http://schemas.microsoft.com/office/drawing/2014/main" id="{0052440B-6F7F-4633-996B-4F4DD0685B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8" t="3048" r="6172" b="7315"/>
          <a:stretch/>
        </p:blipFill>
        <p:spPr bwMode="auto">
          <a:xfrm>
            <a:off x="1105715" y="43302"/>
            <a:ext cx="9248503" cy="681469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1ECCE80-4606-4962-99CB-3E4707F402E1}"/>
              </a:ext>
            </a:extLst>
          </p:cNvPr>
          <p:cNvSpPr txBox="1"/>
          <p:nvPr/>
        </p:nvSpPr>
        <p:spPr>
          <a:xfrm>
            <a:off x="9473005" y="6549129"/>
            <a:ext cx="1971975" cy="338554"/>
          </a:xfrm>
          <a:prstGeom prst="rect">
            <a:avLst/>
          </a:prstGeom>
          <a:noFill/>
        </p:spPr>
        <p:txBody>
          <a:bodyPr wrap="square" rtlCol="0">
            <a:spAutoFit/>
          </a:bodyPr>
          <a:lstStyle/>
          <a:p>
            <a:r>
              <a:rPr lang="en-US" sz="1600" dirty="0">
                <a:solidFill>
                  <a:schemeClr val="bg1">
                    <a:lumMod val="50000"/>
                  </a:schemeClr>
                </a:solidFill>
                <a:latin typeface="Arial" panose="020B0604020202020204" pitchFamily="34" charset="0"/>
                <a:cs typeface="Arial" panose="020B0604020202020204" pitchFamily="34" charset="0"/>
              </a:rPr>
              <a:t>Source: </a:t>
            </a:r>
            <a:r>
              <a:rPr lang="en-US" sz="1600" dirty="0" err="1">
                <a:solidFill>
                  <a:schemeClr val="bg1">
                    <a:lumMod val="50000"/>
                  </a:schemeClr>
                </a:solidFill>
                <a:latin typeface="Arial" panose="020B0604020202020204" pitchFamily="34" charset="0"/>
                <a:cs typeface="Arial" panose="020B0604020202020204" pitchFamily="34" charset="0"/>
              </a:rPr>
              <a:t>Cyient</a:t>
            </a:r>
            <a:endParaRPr lang="en-US" sz="16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22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20</a:t>
            </a:fld>
            <a:endParaRPr lang="fr-FR" sz="3200" dirty="0">
              <a:solidFill>
                <a:srgbClr val="16232B"/>
              </a:solidFill>
              <a:latin typeface="Arial Black" panose="020B0A04020102020204" pitchFamily="34" charset="0"/>
            </a:endParaRPr>
          </a:p>
        </p:txBody>
      </p:sp>
      <p:sp>
        <p:nvSpPr>
          <p:cNvPr id="2" name="ZoneTexte 1">
            <a:extLst>
              <a:ext uri="{FF2B5EF4-FFF2-40B4-BE49-F238E27FC236}">
                <a16:creationId xmlns:a16="http://schemas.microsoft.com/office/drawing/2014/main" id="{B92CEB7F-BF1A-4BB0-8B4A-3A8C83C842A8}"/>
              </a:ext>
            </a:extLst>
          </p:cNvPr>
          <p:cNvSpPr txBox="1"/>
          <p:nvPr/>
        </p:nvSpPr>
        <p:spPr>
          <a:xfrm>
            <a:off x="-1" y="535785"/>
            <a:ext cx="11561275" cy="5844229"/>
          </a:xfrm>
          <a:prstGeom prst="rect">
            <a:avLst/>
          </a:prstGeom>
          <a:noFill/>
        </p:spPr>
        <p:txBody>
          <a:bodyPr wrap="square" rtlCol="0">
            <a:spAutoFit/>
          </a:bodyPr>
          <a:lstStyle/>
          <a:p>
            <a:pPr lvl="1">
              <a:lnSpc>
                <a:spcPct val="250000"/>
              </a:lnSpc>
            </a:pPr>
            <a:r>
              <a:rPr lang="fr-FR" sz="3200" b="1" dirty="0">
                <a:solidFill>
                  <a:srgbClr val="F7B322"/>
                </a:solidFill>
                <a:latin typeface="Gill Sans MT" panose="020B0502020104020203" pitchFamily="34" charset="0"/>
              </a:rPr>
              <a:t>Multi-UAV </a:t>
            </a:r>
            <a:r>
              <a:rPr lang="fr-FR" sz="3200" b="1" dirty="0" err="1">
                <a:solidFill>
                  <a:srgbClr val="F7B322"/>
                </a:solidFill>
                <a:latin typeface="Gill Sans MT" panose="020B0502020104020203" pitchFamily="34" charset="0"/>
              </a:rPr>
              <a:t>Trajectory</a:t>
            </a:r>
            <a:r>
              <a:rPr lang="fr-FR" sz="3200" b="1" dirty="0">
                <a:solidFill>
                  <a:srgbClr val="F7B322"/>
                </a:solidFill>
                <a:latin typeface="Gill Sans MT" panose="020B0502020104020203" pitchFamily="34" charset="0"/>
              </a:rPr>
              <a:t> Planning (4/6)</a:t>
            </a:r>
          </a:p>
          <a:p>
            <a:pPr lvl="1">
              <a:lnSpc>
                <a:spcPct val="150000"/>
              </a:lnSpc>
              <a:spcAft>
                <a:spcPts val="1200"/>
              </a:spcAft>
            </a:pPr>
            <a:r>
              <a:rPr lang="en-US" sz="2400" b="1" dirty="0">
                <a:solidFill>
                  <a:srgbClr val="16232B"/>
                </a:solidFill>
                <a:latin typeface="Gill Sans MT" panose="020B0502020104020203" pitchFamily="34" charset="0"/>
                <a:cs typeface="Arial" panose="020B0604020202020204" pitchFamily="34" charset="0"/>
              </a:rPr>
              <a:t>   Online Path Planning: Reinforcement-Learning based Approaches (3/5)</a:t>
            </a:r>
          </a:p>
          <a:p>
            <a:pPr marL="1257300" lvl="2" indent="-342900">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Value-based or Q-learning: Maximize a value function </a:t>
            </a:r>
            <a:r>
              <a:rPr lang="en-US" sz="2400" i="1" dirty="0">
                <a:solidFill>
                  <a:srgbClr val="16232B"/>
                </a:solidFill>
                <a:latin typeface="Gill Sans MT" panose="020B0502020104020203" pitchFamily="34" charset="0"/>
                <a:cs typeface="Arial" panose="020B0604020202020204" pitchFamily="34" charset="0"/>
              </a:rPr>
              <a:t>Q(s)</a:t>
            </a:r>
          </a:p>
          <a:p>
            <a:pPr lvl="3">
              <a:lnSpc>
                <a:spcPct val="150000"/>
              </a:lnSpc>
            </a:pPr>
            <a:r>
              <a:rPr lang="fr-FR" sz="2400" b="1" dirty="0" err="1">
                <a:solidFill>
                  <a:srgbClr val="16232B"/>
                </a:solidFill>
                <a:latin typeface="Gill Sans MT" panose="020B0502020104020203" pitchFamily="34" charset="0"/>
                <a:cs typeface="Arial" panose="020B0604020202020204" pitchFamily="34" charset="0"/>
              </a:rPr>
              <a:t>Used</a:t>
            </a:r>
            <a:r>
              <a:rPr lang="fr-FR" sz="2400" b="1" dirty="0">
                <a:solidFill>
                  <a:srgbClr val="16232B"/>
                </a:solidFill>
                <a:latin typeface="Gill Sans MT" panose="020B0502020104020203" pitchFamily="34" charset="0"/>
                <a:cs typeface="Arial" panose="020B0604020202020204" pitchFamily="34" charset="0"/>
              </a:rPr>
              <a:t> </a:t>
            </a:r>
            <a:r>
              <a:rPr lang="fr-FR" sz="2400" b="1" dirty="0" err="1">
                <a:solidFill>
                  <a:srgbClr val="16232B"/>
                </a:solidFill>
                <a:latin typeface="Gill Sans MT" panose="020B0502020104020203" pitchFamily="34" charset="0"/>
                <a:cs typeface="Arial" panose="020B0604020202020204" pitchFamily="34" charset="0"/>
              </a:rPr>
              <a:t>algorithms</a:t>
            </a:r>
            <a:r>
              <a:rPr lang="fr-FR" sz="2400" b="1" dirty="0">
                <a:solidFill>
                  <a:srgbClr val="16232B"/>
                </a:solidFill>
                <a:latin typeface="Gill Sans MT" panose="020B0502020104020203" pitchFamily="34" charset="0"/>
                <a:cs typeface="Arial" panose="020B0604020202020204" pitchFamily="34" charset="0"/>
              </a:rPr>
              <a:t>	</a:t>
            </a:r>
          </a:p>
          <a:p>
            <a:pPr marL="1714500" lvl="3" indent="-342900">
              <a:lnSpc>
                <a:spcPct val="150000"/>
              </a:lnSpc>
              <a:buFont typeface="Wingdings" panose="05000000000000000000" pitchFamily="2" charset="2"/>
              <a:buChar char="Ø"/>
            </a:pPr>
            <a:r>
              <a:rPr lang="en-US" sz="2400" i="1" dirty="0">
                <a:solidFill>
                  <a:srgbClr val="16232B"/>
                </a:solidFill>
                <a:latin typeface="Gill Sans MT" panose="020B0502020104020203" pitchFamily="34" charset="0"/>
                <a:cs typeface="Arial" panose="020B0604020202020204" pitchFamily="34" charset="0"/>
              </a:rPr>
              <a:t>	</a:t>
            </a:r>
            <a:r>
              <a:rPr lang="en-US" sz="2400" dirty="0">
                <a:solidFill>
                  <a:srgbClr val="16232B"/>
                </a:solidFill>
                <a:latin typeface="Gill Sans MT" panose="020B0502020104020203" pitchFamily="34" charset="0"/>
                <a:cs typeface="Arial" panose="020B0604020202020204" pitchFamily="34" charset="0"/>
              </a:rPr>
              <a:t>DQN</a:t>
            </a:r>
          </a:p>
          <a:p>
            <a:pPr marL="1714500" lvl="3" indent="-342900">
              <a:lnSpc>
                <a:spcPct val="150000"/>
              </a:lnSpc>
              <a:buFont typeface="Wingdings" panose="05000000000000000000" pitchFamily="2" charset="2"/>
              <a:buChar char="Ø"/>
            </a:pPr>
            <a:r>
              <a:rPr lang="en-US" sz="2400" dirty="0">
                <a:solidFill>
                  <a:srgbClr val="16232B"/>
                </a:solidFill>
                <a:latin typeface="Gill Sans MT" panose="020B0502020104020203" pitchFamily="34" charset="0"/>
                <a:cs typeface="Arial" panose="020B0604020202020204" pitchFamily="34" charset="0"/>
              </a:rPr>
              <a:t>	DDQN</a:t>
            </a:r>
          </a:p>
          <a:p>
            <a:pPr marL="1257300" lvl="2" indent="-342900">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Policy-based: Optimize a policy </a:t>
            </a:r>
            <a:r>
              <a:rPr lang="el-GR" sz="2400" dirty="0">
                <a:solidFill>
                  <a:srgbClr val="16232B"/>
                </a:solidFill>
                <a:latin typeface="Arial" panose="020B0604020202020204" pitchFamily="34" charset="0"/>
                <a:cs typeface="Arial" panose="020B0604020202020204" pitchFamily="34" charset="0"/>
              </a:rPr>
              <a:t>π</a:t>
            </a:r>
            <a:r>
              <a:rPr lang="en-US" sz="2400" dirty="0">
                <a:solidFill>
                  <a:srgbClr val="16232B"/>
                </a:solidFill>
                <a:latin typeface="Gill Sans MT" panose="020B0502020104020203" pitchFamily="34" charset="0"/>
                <a:cs typeface="Arial" panose="020B0604020202020204" pitchFamily="34" charset="0"/>
              </a:rPr>
              <a:t> </a:t>
            </a:r>
          </a:p>
          <a:p>
            <a:pPr lvl="3">
              <a:lnSpc>
                <a:spcPct val="150000"/>
              </a:lnSpc>
            </a:pPr>
            <a:r>
              <a:rPr lang="fr-FR" sz="2400" b="1" dirty="0" err="1">
                <a:solidFill>
                  <a:srgbClr val="16232B"/>
                </a:solidFill>
                <a:latin typeface="Gill Sans MT" panose="020B0502020104020203" pitchFamily="34" charset="0"/>
                <a:cs typeface="Arial" panose="020B0604020202020204" pitchFamily="34" charset="0"/>
              </a:rPr>
              <a:t>Used</a:t>
            </a:r>
            <a:r>
              <a:rPr lang="fr-FR" sz="2400" b="1" dirty="0">
                <a:solidFill>
                  <a:srgbClr val="16232B"/>
                </a:solidFill>
                <a:latin typeface="Gill Sans MT" panose="020B0502020104020203" pitchFamily="34" charset="0"/>
                <a:cs typeface="Arial" panose="020B0604020202020204" pitchFamily="34" charset="0"/>
              </a:rPr>
              <a:t> </a:t>
            </a:r>
            <a:r>
              <a:rPr lang="fr-FR" sz="2400" b="1" dirty="0" err="1">
                <a:solidFill>
                  <a:srgbClr val="16232B"/>
                </a:solidFill>
                <a:latin typeface="Gill Sans MT" panose="020B0502020104020203" pitchFamily="34" charset="0"/>
                <a:cs typeface="Arial" panose="020B0604020202020204" pitchFamily="34" charset="0"/>
              </a:rPr>
              <a:t>algorithms</a:t>
            </a:r>
            <a:r>
              <a:rPr lang="fr-FR" sz="2400" b="1" dirty="0">
                <a:solidFill>
                  <a:srgbClr val="16232B"/>
                </a:solidFill>
                <a:latin typeface="Gill Sans MT" panose="020B0502020104020203" pitchFamily="34" charset="0"/>
                <a:cs typeface="Arial" panose="020B0604020202020204" pitchFamily="34" charset="0"/>
              </a:rPr>
              <a:t>	</a:t>
            </a:r>
          </a:p>
          <a:p>
            <a:pPr marL="1714500" lvl="3" indent="-342900">
              <a:lnSpc>
                <a:spcPct val="150000"/>
              </a:lnSpc>
              <a:buFont typeface="Wingdings" panose="05000000000000000000" pitchFamily="2" charset="2"/>
              <a:buChar char="Ø"/>
            </a:pPr>
            <a:r>
              <a:rPr lang="en-US" sz="2400" dirty="0">
                <a:solidFill>
                  <a:srgbClr val="16232B"/>
                </a:solidFill>
                <a:latin typeface="Gill Sans MT" panose="020B0502020104020203" pitchFamily="34" charset="0"/>
                <a:cs typeface="Arial" panose="020B0604020202020204" pitchFamily="34" charset="0"/>
              </a:rPr>
              <a:t>	Actor-critic</a:t>
            </a:r>
          </a:p>
        </p:txBody>
      </p:sp>
      <p:sp>
        <p:nvSpPr>
          <p:cNvPr id="10" name="Rectangle 9">
            <a:extLst>
              <a:ext uri="{FF2B5EF4-FFF2-40B4-BE49-F238E27FC236}">
                <a16:creationId xmlns:a16="http://schemas.microsoft.com/office/drawing/2014/main" id="{424B2F82-32F5-4CF7-BBD7-36809FAF46CD}"/>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ZoneTexte 11">
            <a:extLst>
              <a:ext uri="{FF2B5EF4-FFF2-40B4-BE49-F238E27FC236}">
                <a16:creationId xmlns:a16="http://schemas.microsoft.com/office/drawing/2014/main" id="{A3DC9B00-81D2-4BC5-956C-68D0021DE7DA}"/>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3, Proposed Solution </a:t>
            </a:r>
          </a:p>
        </p:txBody>
      </p:sp>
      <p:pic>
        <p:nvPicPr>
          <p:cNvPr id="6" name="Image 5">
            <a:extLst>
              <a:ext uri="{FF2B5EF4-FFF2-40B4-BE49-F238E27FC236}">
                <a16:creationId xmlns:a16="http://schemas.microsoft.com/office/drawing/2014/main" id="{AB9CE4B6-37E8-431E-BF27-15B65E86A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438" y="3548639"/>
            <a:ext cx="7101016" cy="2417462"/>
          </a:xfrm>
          <a:prstGeom prst="rect">
            <a:avLst/>
          </a:prstGeom>
        </p:spPr>
      </p:pic>
      <p:pic>
        <p:nvPicPr>
          <p:cNvPr id="8" name="Image 7">
            <a:extLst>
              <a:ext uri="{FF2B5EF4-FFF2-40B4-BE49-F238E27FC236}">
                <a16:creationId xmlns:a16="http://schemas.microsoft.com/office/drawing/2014/main" id="{BC01097F-FBE5-455B-BCB0-17B4CC1ED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537" y="3285257"/>
            <a:ext cx="3362325" cy="3333750"/>
          </a:xfrm>
          <a:prstGeom prst="rect">
            <a:avLst/>
          </a:prstGeom>
        </p:spPr>
      </p:pic>
    </p:spTree>
    <p:extLst>
      <p:ext uri="{BB962C8B-B14F-4D97-AF65-F5344CB8AC3E}">
        <p14:creationId xmlns:p14="http://schemas.microsoft.com/office/powerpoint/2010/main" val="112875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fade">
                                      <p:cBhvr>
                                        <p:cTn id="10" dur="500"/>
                                        <p:tgtEl>
                                          <p:spTgt spid="2">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Effect transition="in" filter="fade">
                                      <p:cBhvr>
                                        <p:cTn id="13" dur="500"/>
                                        <p:tgtEl>
                                          <p:spTgt spid="2">
                                            <p:txEl>
                                              <p:pRg st="8" end="8"/>
                                            </p:txEl>
                                          </p:spTgt>
                                        </p:tgtEl>
                                      </p:cBhvr>
                                    </p:animEffect>
                                  </p:childTnLst>
                                </p:cTn>
                              </p:par>
                              <p:par>
                                <p:cTn id="14" presetID="10" presetClass="exit" presetSubtype="0" fill="hold"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21</a:t>
            </a:fld>
            <a:endParaRPr lang="fr-FR" sz="3200" dirty="0">
              <a:solidFill>
                <a:srgbClr val="16232B"/>
              </a:solidFill>
              <a:latin typeface="Arial Black" panose="020B0A04020102020204" pitchFamily="34" charset="0"/>
            </a:endParaRPr>
          </a:p>
        </p:txBody>
      </p:sp>
      <p:sp>
        <p:nvSpPr>
          <p:cNvPr id="2" name="ZoneTexte 1">
            <a:extLst>
              <a:ext uri="{FF2B5EF4-FFF2-40B4-BE49-F238E27FC236}">
                <a16:creationId xmlns:a16="http://schemas.microsoft.com/office/drawing/2014/main" id="{B92CEB7F-BF1A-4BB0-8B4A-3A8C83C842A8}"/>
              </a:ext>
            </a:extLst>
          </p:cNvPr>
          <p:cNvSpPr txBox="1"/>
          <p:nvPr/>
        </p:nvSpPr>
        <p:spPr>
          <a:xfrm>
            <a:off x="-1" y="535785"/>
            <a:ext cx="11561275" cy="4736233"/>
          </a:xfrm>
          <a:prstGeom prst="rect">
            <a:avLst/>
          </a:prstGeom>
          <a:noFill/>
        </p:spPr>
        <p:txBody>
          <a:bodyPr wrap="square" rtlCol="0">
            <a:spAutoFit/>
          </a:bodyPr>
          <a:lstStyle/>
          <a:p>
            <a:pPr lvl="1">
              <a:lnSpc>
                <a:spcPct val="250000"/>
              </a:lnSpc>
            </a:pPr>
            <a:r>
              <a:rPr lang="fr-FR" sz="3200" b="1" dirty="0">
                <a:solidFill>
                  <a:srgbClr val="F7B322"/>
                </a:solidFill>
                <a:latin typeface="Gill Sans MT" panose="020B0502020104020203" pitchFamily="34" charset="0"/>
              </a:rPr>
              <a:t>Multi-UAV </a:t>
            </a:r>
            <a:r>
              <a:rPr lang="fr-FR" sz="3200" b="1" dirty="0" err="1">
                <a:solidFill>
                  <a:srgbClr val="F7B322"/>
                </a:solidFill>
                <a:latin typeface="Gill Sans MT" panose="020B0502020104020203" pitchFamily="34" charset="0"/>
              </a:rPr>
              <a:t>Trajectory</a:t>
            </a:r>
            <a:r>
              <a:rPr lang="fr-FR" sz="3200" b="1" dirty="0">
                <a:solidFill>
                  <a:srgbClr val="F7B322"/>
                </a:solidFill>
                <a:latin typeface="Gill Sans MT" panose="020B0502020104020203" pitchFamily="34" charset="0"/>
              </a:rPr>
              <a:t> Planning (5/6)</a:t>
            </a:r>
          </a:p>
          <a:p>
            <a:pPr lvl="1">
              <a:lnSpc>
                <a:spcPct val="150000"/>
              </a:lnSpc>
              <a:spcAft>
                <a:spcPts val="1200"/>
              </a:spcAft>
            </a:pPr>
            <a:r>
              <a:rPr lang="en-US" sz="2400" b="1" dirty="0">
                <a:solidFill>
                  <a:srgbClr val="16232B"/>
                </a:solidFill>
                <a:latin typeface="Gill Sans MT" panose="020B0502020104020203" pitchFamily="34" charset="0"/>
                <a:cs typeface="Arial" panose="020B0604020202020204" pitchFamily="34" charset="0"/>
              </a:rPr>
              <a:t>   Online Path Planning: Reinforcement-Learning based Approaches (4/5)</a:t>
            </a:r>
          </a:p>
          <a:p>
            <a:pPr marL="1257300" lvl="2" indent="-342900" algn="just">
              <a:lnSpc>
                <a:spcPct val="150000"/>
              </a:lnSpc>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Trained a </a:t>
            </a:r>
            <a:r>
              <a:rPr lang="en-US" sz="2400" b="1" dirty="0">
                <a:solidFill>
                  <a:srgbClr val="16232B"/>
                </a:solidFill>
                <a:latin typeface="Gill Sans MT" panose="020B0502020104020203" pitchFamily="34" charset="0"/>
                <a:cs typeface="Arial" panose="020B0604020202020204" pitchFamily="34" charset="0"/>
              </a:rPr>
              <a:t>multi-task</a:t>
            </a:r>
            <a:r>
              <a:rPr lang="en-US" sz="2400" dirty="0">
                <a:solidFill>
                  <a:srgbClr val="16232B"/>
                </a:solidFill>
                <a:latin typeface="Gill Sans MT" panose="020B0502020104020203" pitchFamily="34" charset="0"/>
                <a:cs typeface="Arial" panose="020B0604020202020204" pitchFamily="34" charset="0"/>
              </a:rPr>
              <a:t> agent for 1024 </a:t>
            </a:r>
            <a:r>
              <a:rPr lang="en-US" sz="2400" b="1" dirty="0">
                <a:solidFill>
                  <a:srgbClr val="16232B"/>
                </a:solidFill>
                <a:latin typeface="Gill Sans MT" panose="020B0502020104020203" pitchFamily="34" charset="0"/>
                <a:cs typeface="Arial" panose="020B0604020202020204" pitchFamily="34" charset="0"/>
              </a:rPr>
              <a:t>episodes</a:t>
            </a:r>
            <a:r>
              <a:rPr lang="en-US" sz="2400" dirty="0">
                <a:solidFill>
                  <a:srgbClr val="16232B"/>
                </a:solidFill>
                <a:latin typeface="Gill Sans MT" panose="020B0502020104020203" pitchFamily="34" charset="0"/>
                <a:cs typeface="Arial" panose="020B0604020202020204" pitchFamily="34" charset="0"/>
              </a:rPr>
              <a:t> </a:t>
            </a:r>
          </a:p>
          <a:p>
            <a:pPr marL="1257300" lvl="2" indent="-342900" algn="just">
              <a:lnSpc>
                <a:spcPct val="150000"/>
              </a:lnSpc>
              <a:buFont typeface="Wingdings" panose="05000000000000000000" pitchFamily="2" charset="2"/>
              <a:buChar char="q"/>
            </a:pPr>
            <a:r>
              <a:rPr lang="en-US" sz="2400" b="0" i="0" dirty="0">
                <a:effectLst/>
                <a:latin typeface="Gill Sans MT" panose="020B0502020104020203" pitchFamily="34" charset="0"/>
              </a:rPr>
              <a:t>For each episode, we assume that the locations of SNs (and subsequently of CHs) are </a:t>
            </a:r>
            <a:r>
              <a:rPr lang="en-US" sz="2400" b="1" i="0" dirty="0">
                <a:effectLst/>
                <a:latin typeface="Gill Sans MT" panose="020B0502020104020203" pitchFamily="34" charset="0"/>
              </a:rPr>
              <a:t>varying</a:t>
            </a:r>
            <a:r>
              <a:rPr lang="en-US" sz="2400" b="0" i="0" dirty="0">
                <a:effectLst/>
                <a:latin typeface="Gill Sans MT" panose="020B0502020104020203" pitchFamily="34" charset="0"/>
              </a:rPr>
              <a:t> and </a:t>
            </a:r>
            <a:r>
              <a:rPr lang="en-US" sz="2400" b="1" i="0" dirty="0">
                <a:effectLst/>
                <a:latin typeface="Gill Sans MT" panose="020B0502020104020203" pitchFamily="34" charset="0"/>
              </a:rPr>
              <a:t>unknown</a:t>
            </a:r>
            <a:r>
              <a:rPr lang="en-US" sz="2400" b="0" i="0" dirty="0">
                <a:effectLst/>
                <a:latin typeface="Gill Sans MT" panose="020B0502020104020203" pitchFamily="34" charset="0"/>
              </a:rPr>
              <a:t> for the UAVs</a:t>
            </a:r>
          </a:p>
          <a:p>
            <a:pPr marL="1257300" lvl="2" indent="-342900" algn="just">
              <a:lnSpc>
                <a:spcPct val="150000"/>
              </a:lnSpc>
              <a:buFont typeface="Wingdings" panose="05000000000000000000" pitchFamily="2" charset="2"/>
              <a:buChar char="q"/>
            </a:pPr>
            <a:r>
              <a:rPr lang="en-US" sz="2400" b="0" i="0" dirty="0">
                <a:effectLst/>
                <a:latin typeface="Gill Sans MT" panose="020B0502020104020203" pitchFamily="34" charset="0"/>
              </a:rPr>
              <a:t>UAVs </a:t>
            </a:r>
            <a:r>
              <a:rPr lang="en-US" sz="2400" b="1" i="0" dirty="0">
                <a:effectLst/>
                <a:latin typeface="Gill Sans MT" panose="020B0502020104020203" pitchFamily="34" charset="0"/>
              </a:rPr>
              <a:t>explore</a:t>
            </a:r>
            <a:r>
              <a:rPr lang="en-US" sz="2400" b="0" i="0" dirty="0">
                <a:effectLst/>
                <a:latin typeface="Gill Sans MT" panose="020B0502020104020203" pitchFamily="34" charset="0"/>
              </a:rPr>
              <a:t> the cells and reach the CHs to collect the maximum amount of data within the time and energy limitations</a:t>
            </a:r>
          </a:p>
        </p:txBody>
      </p:sp>
      <p:sp>
        <p:nvSpPr>
          <p:cNvPr id="10" name="Rectangle 9">
            <a:extLst>
              <a:ext uri="{FF2B5EF4-FFF2-40B4-BE49-F238E27FC236}">
                <a16:creationId xmlns:a16="http://schemas.microsoft.com/office/drawing/2014/main" id="{424B2F82-32F5-4CF7-BBD7-36809FAF46CD}"/>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ZoneTexte 11">
            <a:extLst>
              <a:ext uri="{FF2B5EF4-FFF2-40B4-BE49-F238E27FC236}">
                <a16:creationId xmlns:a16="http://schemas.microsoft.com/office/drawing/2014/main" id="{A3DC9B00-81D2-4BC5-956C-68D0021DE7DA}"/>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3, Proposed Solution </a:t>
            </a:r>
          </a:p>
        </p:txBody>
      </p:sp>
    </p:spTree>
    <p:extLst>
      <p:ext uri="{BB962C8B-B14F-4D97-AF65-F5344CB8AC3E}">
        <p14:creationId xmlns:p14="http://schemas.microsoft.com/office/powerpoint/2010/main" val="2449967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22</a:t>
            </a:fld>
            <a:endParaRPr lang="fr-FR" sz="3200" dirty="0">
              <a:solidFill>
                <a:srgbClr val="16232B"/>
              </a:solidFill>
              <a:latin typeface="Arial Black" panose="020B0A04020102020204" pitchFamily="34" charset="0"/>
            </a:endParaRPr>
          </a:p>
        </p:txBody>
      </p:sp>
      <p:sp>
        <p:nvSpPr>
          <p:cNvPr id="2" name="ZoneTexte 1">
            <a:extLst>
              <a:ext uri="{FF2B5EF4-FFF2-40B4-BE49-F238E27FC236}">
                <a16:creationId xmlns:a16="http://schemas.microsoft.com/office/drawing/2014/main" id="{B92CEB7F-BF1A-4BB0-8B4A-3A8C83C842A8}"/>
              </a:ext>
            </a:extLst>
          </p:cNvPr>
          <p:cNvSpPr txBox="1"/>
          <p:nvPr/>
        </p:nvSpPr>
        <p:spPr>
          <a:xfrm>
            <a:off x="-1" y="535785"/>
            <a:ext cx="12015538" cy="5286832"/>
          </a:xfrm>
          <a:prstGeom prst="rect">
            <a:avLst/>
          </a:prstGeom>
          <a:noFill/>
        </p:spPr>
        <p:txBody>
          <a:bodyPr wrap="square" rtlCol="0">
            <a:spAutoFit/>
          </a:bodyPr>
          <a:lstStyle/>
          <a:p>
            <a:pPr lvl="1">
              <a:lnSpc>
                <a:spcPct val="250000"/>
              </a:lnSpc>
            </a:pPr>
            <a:r>
              <a:rPr lang="fr-FR" sz="3200" b="1" dirty="0">
                <a:solidFill>
                  <a:srgbClr val="F7B322"/>
                </a:solidFill>
                <a:latin typeface="Gill Sans MT" panose="020B0502020104020203" pitchFamily="34" charset="0"/>
              </a:rPr>
              <a:t>Multi-UAV </a:t>
            </a:r>
            <a:r>
              <a:rPr lang="fr-FR" sz="3200" b="1" dirty="0" err="1">
                <a:solidFill>
                  <a:srgbClr val="F7B322"/>
                </a:solidFill>
                <a:latin typeface="Gill Sans MT" panose="020B0502020104020203" pitchFamily="34" charset="0"/>
              </a:rPr>
              <a:t>Trajectory</a:t>
            </a:r>
            <a:r>
              <a:rPr lang="fr-FR" sz="3200" b="1" dirty="0">
                <a:solidFill>
                  <a:srgbClr val="F7B322"/>
                </a:solidFill>
                <a:latin typeface="Gill Sans MT" panose="020B0502020104020203" pitchFamily="34" charset="0"/>
              </a:rPr>
              <a:t> Planning (6/6)</a:t>
            </a:r>
          </a:p>
          <a:p>
            <a:pPr lvl="1">
              <a:lnSpc>
                <a:spcPct val="150000"/>
              </a:lnSpc>
              <a:spcAft>
                <a:spcPts val="1200"/>
              </a:spcAft>
            </a:pPr>
            <a:r>
              <a:rPr lang="en-US" sz="2400" b="1" dirty="0">
                <a:solidFill>
                  <a:srgbClr val="16232B"/>
                </a:solidFill>
                <a:latin typeface="Gill Sans MT" panose="020B0502020104020203" pitchFamily="34" charset="0"/>
                <a:cs typeface="Arial" panose="020B0604020202020204" pitchFamily="34" charset="0"/>
              </a:rPr>
              <a:t>   Online Path Planning: Reinforcement-Learning based Approaches (5/5)</a:t>
            </a:r>
          </a:p>
          <a:p>
            <a:pPr lvl="2">
              <a:lnSpc>
                <a:spcPct val="150000"/>
              </a:lnSpc>
            </a:pPr>
            <a:r>
              <a:rPr lang="en-US" sz="2400" b="1" dirty="0">
                <a:solidFill>
                  <a:srgbClr val="16232B"/>
                </a:solidFill>
                <a:latin typeface="Arial" panose="020B0604020202020204" pitchFamily="34" charset="0"/>
                <a:cs typeface="Arial" panose="020B0604020202020204" pitchFamily="34" charset="0"/>
              </a:rPr>
              <a:t>Exploration vs Exploitation</a:t>
            </a:r>
          </a:p>
          <a:p>
            <a:pPr marL="1257300" lvl="2" indent="-342900">
              <a:lnSpc>
                <a:spcPct val="150000"/>
              </a:lnSpc>
              <a:buFont typeface="Wingdings" panose="05000000000000000000" pitchFamily="2" charset="2"/>
              <a:buChar char="q"/>
            </a:pPr>
            <a:r>
              <a:rPr lang="en-US" sz="2400" b="1" dirty="0">
                <a:solidFill>
                  <a:srgbClr val="16232B"/>
                </a:solidFill>
                <a:latin typeface="Arial" panose="020B0604020202020204" pitchFamily="34" charset="0"/>
                <a:cs typeface="Arial" panose="020B0604020202020204" pitchFamily="34" charset="0"/>
              </a:rPr>
              <a:t>Exploration</a:t>
            </a:r>
            <a:r>
              <a:rPr lang="en-US" sz="2400" dirty="0">
                <a:solidFill>
                  <a:srgbClr val="16232B"/>
                </a:solidFill>
                <a:latin typeface="Arial" panose="020B0604020202020204" pitchFamily="34" charset="0"/>
                <a:cs typeface="Arial" panose="020B0604020202020204" pitchFamily="34" charset="0"/>
              </a:rPr>
              <a:t> is all about finding more information about an environment</a:t>
            </a:r>
          </a:p>
          <a:p>
            <a:pPr lvl="2">
              <a:lnSpc>
                <a:spcPct val="150000"/>
              </a:lnSpc>
            </a:pPr>
            <a:r>
              <a:rPr lang="en-US" sz="2400" dirty="0">
                <a:solidFill>
                  <a:srgbClr val="16232B"/>
                </a:solidFill>
                <a:latin typeface="Arial" panose="020B0604020202020204" pitchFamily="34" charset="0"/>
                <a:cs typeface="Arial" panose="020B0604020202020204" pitchFamily="34" charset="0"/>
              </a:rPr>
              <a:t>Exploration = less reward, but understand environment better</a:t>
            </a:r>
          </a:p>
          <a:p>
            <a:pPr marL="1257300" lvl="2" indent="-342900">
              <a:lnSpc>
                <a:spcPct val="150000"/>
              </a:lnSpc>
              <a:buFont typeface="Wingdings" panose="05000000000000000000" pitchFamily="2" charset="2"/>
              <a:buChar char="q"/>
            </a:pPr>
            <a:r>
              <a:rPr lang="en-US" sz="2400" b="1" dirty="0">
                <a:solidFill>
                  <a:srgbClr val="16232B"/>
                </a:solidFill>
                <a:latin typeface="Arial" panose="020B0604020202020204" pitchFamily="34" charset="0"/>
                <a:cs typeface="Arial" panose="020B0604020202020204" pitchFamily="34" charset="0"/>
              </a:rPr>
              <a:t>Exploitation</a:t>
            </a:r>
            <a:r>
              <a:rPr lang="en-US" sz="2400" dirty="0">
                <a:solidFill>
                  <a:srgbClr val="16232B"/>
                </a:solidFill>
                <a:latin typeface="Arial" panose="020B0604020202020204" pitchFamily="34" charset="0"/>
                <a:cs typeface="Arial" panose="020B0604020202020204" pitchFamily="34" charset="0"/>
              </a:rPr>
              <a:t> is exploiting already known information to maximize the rewards</a:t>
            </a:r>
          </a:p>
          <a:p>
            <a:pPr lvl="2">
              <a:lnSpc>
                <a:spcPct val="150000"/>
              </a:lnSpc>
            </a:pPr>
            <a:r>
              <a:rPr lang="en-US" sz="2400" dirty="0">
                <a:solidFill>
                  <a:srgbClr val="16232B"/>
                </a:solidFill>
                <a:latin typeface="Arial" panose="020B0604020202020204" pitchFamily="34" charset="0"/>
                <a:cs typeface="Arial" panose="020B0604020202020204" pitchFamily="34" charset="0"/>
              </a:rPr>
              <a:t>Exploration = more reward, may be missing out on a part of environment</a:t>
            </a:r>
          </a:p>
          <a:p>
            <a:pPr marL="1257300" lvl="2" indent="-342900">
              <a:lnSpc>
                <a:spcPct val="150000"/>
              </a:lnSpc>
              <a:buFont typeface="Wingdings" panose="05000000000000000000" pitchFamily="2" charset="2"/>
              <a:buChar char="q"/>
            </a:pPr>
            <a:r>
              <a:rPr lang="en-US" sz="2400" dirty="0">
                <a:solidFill>
                  <a:srgbClr val="16232B"/>
                </a:solidFill>
                <a:latin typeface="Arial" panose="020B0604020202020204" pitchFamily="34" charset="0"/>
                <a:cs typeface="Arial" panose="020B0604020202020204" pitchFamily="34" charset="0"/>
              </a:rPr>
              <a:t>Trade-off between exploration and exploitation</a:t>
            </a:r>
          </a:p>
        </p:txBody>
      </p:sp>
      <p:sp>
        <p:nvSpPr>
          <p:cNvPr id="10" name="Rectangle 9">
            <a:extLst>
              <a:ext uri="{FF2B5EF4-FFF2-40B4-BE49-F238E27FC236}">
                <a16:creationId xmlns:a16="http://schemas.microsoft.com/office/drawing/2014/main" id="{424B2F82-32F5-4CF7-BBD7-36809FAF46CD}"/>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ZoneTexte 11">
            <a:extLst>
              <a:ext uri="{FF2B5EF4-FFF2-40B4-BE49-F238E27FC236}">
                <a16:creationId xmlns:a16="http://schemas.microsoft.com/office/drawing/2014/main" id="{A3DC9B00-81D2-4BC5-956C-68D0021DE7DA}"/>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3, Proposed Solution </a:t>
            </a:r>
          </a:p>
        </p:txBody>
      </p:sp>
    </p:spTree>
    <p:extLst>
      <p:ext uri="{BB962C8B-B14F-4D97-AF65-F5344CB8AC3E}">
        <p14:creationId xmlns:p14="http://schemas.microsoft.com/office/powerpoint/2010/main" val="3760747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6ACDAE0-B181-465A-BE91-DD1FF8AB1D14}"/>
              </a:ext>
            </a:extLst>
          </p:cNvPr>
          <p:cNvSpPr txBox="1"/>
          <p:nvPr/>
        </p:nvSpPr>
        <p:spPr>
          <a:xfrm>
            <a:off x="1415999" y="3017165"/>
            <a:ext cx="9359999" cy="923330"/>
          </a:xfrm>
          <a:prstGeom prst="rect">
            <a:avLst/>
          </a:prstGeom>
          <a:noFill/>
        </p:spPr>
        <p:txBody>
          <a:bodyPr wrap="square" rtlCol="0">
            <a:spAutoFit/>
          </a:bodyPr>
          <a:lstStyle/>
          <a:p>
            <a:pPr algn="ctr"/>
            <a:r>
              <a:rPr lang="fr-FR" sz="5400" b="1" cap="small" dirty="0" err="1">
                <a:solidFill>
                  <a:srgbClr val="10181E"/>
                </a:solidFill>
                <a:latin typeface="Franklin Gothic Heavy" panose="020B0903020102020204" pitchFamily="34" charset="0"/>
              </a:rPr>
              <a:t>Results</a:t>
            </a:r>
            <a:r>
              <a:rPr lang="fr-FR" sz="5400" b="1" cap="small" dirty="0">
                <a:solidFill>
                  <a:srgbClr val="10181E"/>
                </a:solidFill>
                <a:latin typeface="Franklin Gothic Heavy" panose="020B0903020102020204" pitchFamily="34" charset="0"/>
              </a:rPr>
              <a:t> and Discussion </a:t>
            </a:r>
          </a:p>
        </p:txBody>
      </p:sp>
      <p:sp>
        <p:nvSpPr>
          <p:cNvPr id="11" name="Rectangle 10">
            <a:extLst>
              <a:ext uri="{FF2B5EF4-FFF2-40B4-BE49-F238E27FC236}">
                <a16:creationId xmlns:a16="http://schemas.microsoft.com/office/drawing/2014/main" id="{1CE4C8FF-61B4-42FF-8390-994E016EE247}"/>
              </a:ext>
            </a:extLst>
          </p:cNvPr>
          <p:cNvSpPr/>
          <p:nvPr/>
        </p:nvSpPr>
        <p:spPr>
          <a:xfrm>
            <a:off x="1416000" y="4517180"/>
            <a:ext cx="93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12C7FB89-7675-4D3F-B0C1-2B11BE8A873C}"/>
              </a:ext>
            </a:extLst>
          </p:cNvPr>
          <p:cNvSpPr/>
          <p:nvPr/>
        </p:nvSpPr>
        <p:spPr>
          <a:xfrm>
            <a:off x="5646000" y="1801261"/>
            <a:ext cx="900000" cy="900000"/>
          </a:xfrm>
          <a:prstGeom prst="ellipse">
            <a:avLst/>
          </a:prstGeom>
          <a:solidFill>
            <a:srgbClr val="F7B32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latin typeface="Britannic Bold" panose="020B0903060703020204" pitchFamily="34" charset="0"/>
              </a:rPr>
              <a:t>4</a:t>
            </a:r>
          </a:p>
        </p:txBody>
      </p:sp>
      <p:sp>
        <p:nvSpPr>
          <p:cNvPr id="14" name="Rectangle 13">
            <a:extLst>
              <a:ext uri="{FF2B5EF4-FFF2-40B4-BE49-F238E27FC236}">
                <a16:creationId xmlns:a16="http://schemas.microsoft.com/office/drawing/2014/main" id="{CB2A366F-9941-4968-BAFD-18DBE5CF5B05}"/>
              </a:ext>
            </a:extLst>
          </p:cNvPr>
          <p:cNvSpPr/>
          <p:nvPr/>
        </p:nvSpPr>
        <p:spPr>
          <a:xfrm>
            <a:off x="1416001"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5AF92FC-D49A-4110-BF05-09EF9C33D270}"/>
              </a:ext>
            </a:extLst>
          </p:cNvPr>
          <p:cNvSpPr/>
          <p:nvPr/>
        </p:nvSpPr>
        <p:spPr>
          <a:xfrm>
            <a:off x="6815999"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599968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24</a:t>
            </a:fld>
            <a:endParaRPr lang="fr-FR" sz="3200" dirty="0">
              <a:solidFill>
                <a:srgbClr val="16232B"/>
              </a:solidFill>
              <a:latin typeface="Arial Black" panose="020B0A04020102020204" pitchFamily="34" charset="0"/>
            </a:endParaRPr>
          </a:p>
        </p:txBody>
      </p:sp>
      <p:sp>
        <p:nvSpPr>
          <p:cNvPr id="15" name="ZoneTexte 14">
            <a:extLst>
              <a:ext uri="{FF2B5EF4-FFF2-40B4-BE49-F238E27FC236}">
                <a16:creationId xmlns:a16="http://schemas.microsoft.com/office/drawing/2014/main" id="{047D24BB-DEB8-40BA-84DD-A9D0778353A6}"/>
              </a:ext>
            </a:extLst>
          </p:cNvPr>
          <p:cNvSpPr txBox="1"/>
          <p:nvPr/>
        </p:nvSpPr>
        <p:spPr>
          <a:xfrm>
            <a:off x="7191631" y="2439655"/>
            <a:ext cx="4959829" cy="3351238"/>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2000 SNs in 5x5 Km² area</a:t>
            </a:r>
          </a:p>
          <a:p>
            <a:pPr marL="342900" indent="-342900">
              <a:lnSpc>
                <a:spcPct val="150000"/>
              </a:lnSpc>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Required number of CHs for different </a:t>
            </a:r>
            <a:r>
              <a:rPr lang="en-US" sz="2400" dirty="0" err="1">
                <a:solidFill>
                  <a:srgbClr val="16232B"/>
                </a:solidFill>
                <a:latin typeface="Gill Sans MT" panose="020B0502020104020203" pitchFamily="34" charset="0"/>
                <a:cs typeface="Arial" panose="020B0604020202020204" pitchFamily="34" charset="0"/>
              </a:rPr>
              <a:t>d</a:t>
            </a:r>
            <a:r>
              <a:rPr lang="en-US" sz="2400" baseline="-18000" dirty="0" err="1">
                <a:solidFill>
                  <a:srgbClr val="16232B"/>
                </a:solidFill>
                <a:latin typeface="Gill Sans MT" panose="020B0502020104020203" pitchFamily="34" charset="0"/>
                <a:cs typeface="Arial" panose="020B0604020202020204" pitchFamily="34" charset="0"/>
              </a:rPr>
              <a:t>th</a:t>
            </a:r>
            <a:endParaRPr lang="en-US" sz="2400" baseline="-18000" dirty="0">
              <a:solidFill>
                <a:srgbClr val="16232B"/>
              </a:solidFill>
              <a:latin typeface="Gill Sans MT" panose="020B0502020104020203" pitchFamily="34" charset="0"/>
              <a:cs typeface="Arial" panose="020B0604020202020204" pitchFamily="34" charset="0"/>
            </a:endParaRPr>
          </a:p>
          <a:p>
            <a:pPr marL="342900" indent="-342900">
              <a:lnSpc>
                <a:spcPct val="150000"/>
              </a:lnSpc>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Small </a:t>
            </a:r>
            <a:r>
              <a:rPr lang="en-US" sz="2400" dirty="0" err="1">
                <a:solidFill>
                  <a:srgbClr val="16232B"/>
                </a:solidFill>
                <a:latin typeface="Gill Sans MT" panose="020B0502020104020203" pitchFamily="34" charset="0"/>
                <a:cs typeface="Arial" panose="020B0604020202020204" pitchFamily="34" charset="0"/>
              </a:rPr>
              <a:t>d</a:t>
            </a:r>
            <a:r>
              <a:rPr lang="en-US" sz="2400" baseline="-25000" dirty="0" err="1">
                <a:solidFill>
                  <a:srgbClr val="16232B"/>
                </a:solidFill>
                <a:latin typeface="Gill Sans MT" panose="020B0502020104020203" pitchFamily="34" charset="0"/>
                <a:cs typeface="Arial" panose="020B0604020202020204" pitchFamily="34" charset="0"/>
              </a:rPr>
              <a:t>th</a:t>
            </a:r>
            <a:r>
              <a:rPr lang="en-US" sz="2400" dirty="0">
                <a:solidFill>
                  <a:srgbClr val="16232B"/>
                </a:solidFill>
                <a:latin typeface="Gill Sans MT" panose="020B0502020104020203" pitchFamily="34" charset="0"/>
                <a:cs typeface="Arial" panose="020B0604020202020204" pitchFamily="34" charset="0"/>
              </a:rPr>
              <a:t> </a:t>
            </a:r>
            <a:r>
              <a:rPr lang="en-US" sz="2400" dirty="0">
                <a:solidFill>
                  <a:srgbClr val="16232B"/>
                </a:solidFill>
                <a:latin typeface="Gill Sans MT" panose="020B0502020104020203" pitchFamily="34" charset="0"/>
                <a:cs typeface="Arial" panose="020B0604020202020204" pitchFamily="34" charset="0"/>
                <a:sym typeface="Wingdings" panose="05000000000000000000" pitchFamily="2" charset="2"/>
              </a:rPr>
              <a:t> </a:t>
            </a:r>
            <a:r>
              <a:rPr lang="en-US" sz="2400" dirty="0">
                <a:solidFill>
                  <a:srgbClr val="16232B"/>
                </a:solidFill>
                <a:latin typeface="Gill Sans MT" panose="020B0502020104020203" pitchFamily="34" charset="0"/>
                <a:cs typeface="Arial" panose="020B0604020202020204" pitchFamily="34" charset="0"/>
              </a:rPr>
              <a:t>Higher number of CHs</a:t>
            </a:r>
          </a:p>
          <a:p>
            <a:pPr marL="342900" indent="-342900">
              <a:lnSpc>
                <a:spcPct val="150000"/>
              </a:lnSpc>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Algo. 5 provides the best clustering performance</a:t>
            </a:r>
          </a:p>
        </p:txBody>
      </p:sp>
      <p:sp>
        <p:nvSpPr>
          <p:cNvPr id="17" name="ZoneTexte 16">
            <a:extLst>
              <a:ext uri="{FF2B5EF4-FFF2-40B4-BE49-F238E27FC236}">
                <a16:creationId xmlns:a16="http://schemas.microsoft.com/office/drawing/2014/main" id="{A53F982A-72FF-411B-8414-494D80187C2A}"/>
              </a:ext>
            </a:extLst>
          </p:cNvPr>
          <p:cNvSpPr txBox="1"/>
          <p:nvPr/>
        </p:nvSpPr>
        <p:spPr>
          <a:xfrm>
            <a:off x="0" y="534158"/>
            <a:ext cx="10921404" cy="928844"/>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Clustering  performance (1/3)</a:t>
            </a:r>
          </a:p>
        </p:txBody>
      </p:sp>
      <p:sp>
        <p:nvSpPr>
          <p:cNvPr id="16" name="Rectangle 15">
            <a:extLst>
              <a:ext uri="{FF2B5EF4-FFF2-40B4-BE49-F238E27FC236}">
                <a16:creationId xmlns:a16="http://schemas.microsoft.com/office/drawing/2014/main" id="{E81D2D4E-FEFE-46A2-9416-0DE9054AB6D6}"/>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ZoneTexte 17">
            <a:extLst>
              <a:ext uri="{FF2B5EF4-FFF2-40B4-BE49-F238E27FC236}">
                <a16:creationId xmlns:a16="http://schemas.microsoft.com/office/drawing/2014/main" id="{97EC63D3-044B-4568-BA48-8C09014A15B1}"/>
              </a:ext>
            </a:extLst>
          </p:cNvPr>
          <p:cNvSpPr txBox="1"/>
          <p:nvPr/>
        </p:nvSpPr>
        <p:spPr>
          <a:xfrm>
            <a:off x="0" y="0"/>
            <a:ext cx="6819900"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4, Results and Discussion </a:t>
            </a:r>
          </a:p>
        </p:txBody>
      </p:sp>
      <p:pic>
        <p:nvPicPr>
          <p:cNvPr id="7" name="Image 6">
            <a:extLst>
              <a:ext uri="{FF2B5EF4-FFF2-40B4-BE49-F238E27FC236}">
                <a16:creationId xmlns:a16="http://schemas.microsoft.com/office/drawing/2014/main" id="{C2C6B837-D2A5-45F7-87AA-4314A1219967}"/>
              </a:ext>
            </a:extLst>
          </p:cNvPr>
          <p:cNvPicPr>
            <a:picLocks noChangeAspect="1"/>
          </p:cNvPicPr>
          <p:nvPr/>
        </p:nvPicPr>
        <p:blipFill>
          <a:blip r:embed="rId3"/>
          <a:stretch>
            <a:fillRect/>
          </a:stretch>
        </p:blipFill>
        <p:spPr>
          <a:xfrm>
            <a:off x="460403" y="1656596"/>
            <a:ext cx="6731228" cy="5201403"/>
          </a:xfrm>
          <a:prstGeom prst="rect">
            <a:avLst/>
          </a:prstGeom>
        </p:spPr>
      </p:pic>
    </p:spTree>
    <p:extLst>
      <p:ext uri="{BB962C8B-B14F-4D97-AF65-F5344CB8AC3E}">
        <p14:creationId xmlns:p14="http://schemas.microsoft.com/office/powerpoint/2010/main" val="1838347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25</a:t>
            </a:fld>
            <a:endParaRPr lang="fr-FR" sz="3200" dirty="0">
              <a:solidFill>
                <a:srgbClr val="16232B"/>
              </a:solidFill>
              <a:latin typeface="Arial Black" panose="020B0A04020102020204" pitchFamily="34" charset="0"/>
            </a:endParaRPr>
          </a:p>
        </p:txBody>
      </p:sp>
      <p:sp>
        <p:nvSpPr>
          <p:cNvPr id="17" name="ZoneTexte 16">
            <a:extLst>
              <a:ext uri="{FF2B5EF4-FFF2-40B4-BE49-F238E27FC236}">
                <a16:creationId xmlns:a16="http://schemas.microsoft.com/office/drawing/2014/main" id="{A53F982A-72FF-411B-8414-494D80187C2A}"/>
              </a:ext>
            </a:extLst>
          </p:cNvPr>
          <p:cNvSpPr txBox="1"/>
          <p:nvPr/>
        </p:nvSpPr>
        <p:spPr>
          <a:xfrm>
            <a:off x="0" y="534158"/>
            <a:ext cx="10921404" cy="928844"/>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Clustering  performance (2/3)</a:t>
            </a:r>
          </a:p>
        </p:txBody>
      </p:sp>
      <p:sp>
        <p:nvSpPr>
          <p:cNvPr id="16" name="Rectangle 15">
            <a:extLst>
              <a:ext uri="{FF2B5EF4-FFF2-40B4-BE49-F238E27FC236}">
                <a16:creationId xmlns:a16="http://schemas.microsoft.com/office/drawing/2014/main" id="{E81D2D4E-FEFE-46A2-9416-0DE9054AB6D6}"/>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llipse 5">
            <a:extLst>
              <a:ext uri="{FF2B5EF4-FFF2-40B4-BE49-F238E27FC236}">
                <a16:creationId xmlns:a16="http://schemas.microsoft.com/office/drawing/2014/main" id="{EA32882C-7F13-46E2-938E-FE518F6F24C0}"/>
              </a:ext>
            </a:extLst>
          </p:cNvPr>
          <p:cNvSpPr/>
          <p:nvPr/>
        </p:nvSpPr>
        <p:spPr>
          <a:xfrm>
            <a:off x="787286" y="4583843"/>
            <a:ext cx="4175233" cy="11620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ZoneTexte 17">
            <a:extLst>
              <a:ext uri="{FF2B5EF4-FFF2-40B4-BE49-F238E27FC236}">
                <a16:creationId xmlns:a16="http://schemas.microsoft.com/office/drawing/2014/main" id="{97EC63D3-044B-4568-BA48-8C09014A15B1}"/>
              </a:ext>
            </a:extLst>
          </p:cNvPr>
          <p:cNvSpPr txBox="1"/>
          <p:nvPr/>
        </p:nvSpPr>
        <p:spPr>
          <a:xfrm>
            <a:off x="0" y="0"/>
            <a:ext cx="6819900"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4, Results and Discussion </a:t>
            </a:r>
          </a:p>
        </p:txBody>
      </p:sp>
      <p:pic>
        <p:nvPicPr>
          <p:cNvPr id="8194" name="Picture 2" descr="Drone Gif Png | Frases, Frases bonitas">
            <a:extLst>
              <a:ext uri="{FF2B5EF4-FFF2-40B4-BE49-F238E27FC236}">
                <a16:creationId xmlns:a16="http://schemas.microsoft.com/office/drawing/2014/main" id="{E3F310B5-823E-42B5-8D2B-BBED4E2C4DF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11444" y="2118826"/>
            <a:ext cx="1326920" cy="92884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FA80ECB8-3C7E-4722-9517-9ED9B557A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7" y="4771393"/>
            <a:ext cx="524633" cy="524633"/>
          </a:xfrm>
          <a:prstGeom prst="rect">
            <a:avLst/>
          </a:prstGeom>
        </p:spPr>
      </p:pic>
      <p:cxnSp>
        <p:nvCxnSpPr>
          <p:cNvPr id="9" name="Connecteur droit 8">
            <a:extLst>
              <a:ext uri="{FF2B5EF4-FFF2-40B4-BE49-F238E27FC236}">
                <a16:creationId xmlns:a16="http://schemas.microsoft.com/office/drawing/2014/main" id="{1D98CB78-F665-42A3-BC09-13B6CEBCC72B}"/>
              </a:ext>
            </a:extLst>
          </p:cNvPr>
          <p:cNvCxnSpPr>
            <a:cxnSpLocks/>
          </p:cNvCxnSpPr>
          <p:nvPr/>
        </p:nvCxnSpPr>
        <p:spPr>
          <a:xfrm>
            <a:off x="2874903" y="3047670"/>
            <a:ext cx="0" cy="1854881"/>
          </a:xfrm>
          <a:prstGeom prst="line">
            <a:avLst/>
          </a:prstGeom>
          <a:ln w="57150">
            <a:solidFill>
              <a:srgbClr val="10181E"/>
            </a:solidFill>
            <a:prstDash val="sysDash"/>
          </a:ln>
        </p:spPr>
        <p:style>
          <a:lnRef idx="1">
            <a:schemeClr val="accent1"/>
          </a:lnRef>
          <a:fillRef idx="0">
            <a:schemeClr val="accent1"/>
          </a:fillRef>
          <a:effectRef idx="0">
            <a:schemeClr val="accent1"/>
          </a:effectRef>
          <a:fontRef idx="minor">
            <a:schemeClr val="tx1"/>
          </a:fontRef>
        </p:style>
      </p:cxnSp>
      <p:pic>
        <p:nvPicPr>
          <p:cNvPr id="12" name="Picture 2" descr="Drone Gif Png | Frases, Frases bonitas">
            <a:extLst>
              <a:ext uri="{FF2B5EF4-FFF2-40B4-BE49-F238E27FC236}">
                <a16:creationId xmlns:a16="http://schemas.microsoft.com/office/drawing/2014/main" id="{E156F84B-9AAD-44F8-8283-C0616B5AC88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85155" y="2140827"/>
            <a:ext cx="1326920" cy="92884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a:extLst>
              <a:ext uri="{FF2B5EF4-FFF2-40B4-BE49-F238E27FC236}">
                <a16:creationId xmlns:a16="http://schemas.microsoft.com/office/drawing/2014/main" id="{26F99D89-DF72-4E3E-ABE7-3BC36CDEAAC5}"/>
              </a:ext>
            </a:extLst>
          </p:cNvPr>
          <p:cNvCxnSpPr>
            <a:cxnSpLocks/>
            <a:stCxn id="3" idx="3"/>
          </p:cNvCxnSpPr>
          <p:nvPr/>
        </p:nvCxnSpPr>
        <p:spPr>
          <a:xfrm flipV="1">
            <a:off x="3137220" y="3047670"/>
            <a:ext cx="1711003" cy="1986040"/>
          </a:xfrm>
          <a:prstGeom prst="line">
            <a:avLst/>
          </a:prstGeom>
          <a:ln w="57150">
            <a:solidFill>
              <a:srgbClr val="10181E"/>
            </a:solidFill>
            <a:prstDash val="sysDash"/>
          </a:ln>
        </p:spPr>
        <p:style>
          <a:lnRef idx="1">
            <a:schemeClr val="accent1"/>
          </a:lnRef>
          <a:fillRef idx="0">
            <a:schemeClr val="accent1"/>
          </a:fillRef>
          <a:effectRef idx="0">
            <a:schemeClr val="accent1"/>
          </a:effectRef>
          <a:fontRef idx="minor">
            <a:schemeClr val="tx1"/>
          </a:fontRef>
        </p:style>
      </p:cxnSp>
      <p:pic>
        <p:nvPicPr>
          <p:cNvPr id="32" name="Image 31">
            <a:extLst>
              <a:ext uri="{FF2B5EF4-FFF2-40B4-BE49-F238E27FC236}">
                <a16:creationId xmlns:a16="http://schemas.microsoft.com/office/drawing/2014/main" id="{9710D62C-4CFC-4CFB-83CE-4C258653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816" y="1706396"/>
            <a:ext cx="4690588" cy="4690588"/>
          </a:xfrm>
          <a:prstGeom prst="rect">
            <a:avLst/>
          </a:prstGeom>
        </p:spPr>
      </p:pic>
      <p:sp>
        <p:nvSpPr>
          <p:cNvPr id="35" name="ZoneTexte 34">
            <a:extLst>
              <a:ext uri="{FF2B5EF4-FFF2-40B4-BE49-F238E27FC236}">
                <a16:creationId xmlns:a16="http://schemas.microsoft.com/office/drawing/2014/main" id="{B8B4B2C6-6666-4A9B-8346-7F54F86ED478}"/>
              </a:ext>
            </a:extLst>
          </p:cNvPr>
          <p:cNvSpPr txBox="1"/>
          <p:nvPr/>
        </p:nvSpPr>
        <p:spPr>
          <a:xfrm>
            <a:off x="787286" y="5933443"/>
            <a:ext cx="5672668" cy="581249"/>
          </a:xfrm>
          <a:prstGeom prst="rect">
            <a:avLst/>
          </a:prstGeom>
          <a:noFill/>
        </p:spPr>
        <p:txBody>
          <a:bodyPr wrap="square" rtlCol="0">
            <a:spAutoFit/>
          </a:bodyPr>
          <a:lstStyle/>
          <a:p>
            <a:pPr>
              <a:lnSpc>
                <a:spcPct val="150000"/>
              </a:lnSpc>
            </a:pPr>
            <a:r>
              <a:rPr lang="en-US" sz="2400" dirty="0">
                <a:solidFill>
                  <a:srgbClr val="F7B322"/>
                </a:solidFill>
                <a:latin typeface="Gill Sans MT" panose="020B0502020104020203" pitchFamily="34" charset="0"/>
                <a:cs typeface="Arial" panose="020B0604020202020204" pitchFamily="34" charset="0"/>
              </a:rPr>
              <a:t>Above </a:t>
            </a:r>
            <a:r>
              <a:rPr lang="en-US" sz="2400" b="1" dirty="0">
                <a:solidFill>
                  <a:srgbClr val="16232B"/>
                </a:solidFill>
                <a:latin typeface="Gill Sans MT" panose="020B0502020104020203" pitchFamily="34" charset="0"/>
                <a:cs typeface="Arial" panose="020B0604020202020204" pitchFamily="34" charset="0"/>
              </a:rPr>
              <a:t>Vs</a:t>
            </a:r>
            <a:r>
              <a:rPr lang="en-US" sz="2400" dirty="0">
                <a:solidFill>
                  <a:srgbClr val="16232B"/>
                </a:solidFill>
                <a:latin typeface="Gill Sans MT" panose="020B0502020104020203" pitchFamily="34" charset="0"/>
                <a:cs typeface="Arial" panose="020B0604020202020204" pitchFamily="34" charset="0"/>
              </a:rPr>
              <a:t> </a:t>
            </a:r>
            <a:r>
              <a:rPr lang="en-US" sz="2400" dirty="0">
                <a:solidFill>
                  <a:srgbClr val="F7B322"/>
                </a:solidFill>
                <a:latin typeface="Gill Sans MT" panose="020B0502020104020203" pitchFamily="34" charset="0"/>
                <a:cs typeface="Arial" panose="020B0604020202020204" pitchFamily="34" charset="0"/>
              </a:rPr>
              <a:t>Within a range </a:t>
            </a:r>
            <a:r>
              <a:rPr lang="en-US" sz="2400" dirty="0">
                <a:solidFill>
                  <a:srgbClr val="16232B"/>
                </a:solidFill>
                <a:latin typeface="Gill Sans MT" panose="020B0502020104020203" pitchFamily="34" charset="0"/>
                <a:cs typeface="Arial" panose="020B0604020202020204" pitchFamily="34" charset="0"/>
              </a:rPr>
              <a:t>from CHs</a:t>
            </a:r>
          </a:p>
        </p:txBody>
      </p:sp>
    </p:spTree>
    <p:extLst>
      <p:ext uri="{BB962C8B-B14F-4D97-AF65-F5344CB8AC3E}">
        <p14:creationId xmlns:p14="http://schemas.microsoft.com/office/powerpoint/2010/main" val="4180204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26</a:t>
            </a:fld>
            <a:endParaRPr lang="fr-FR" sz="3200" dirty="0">
              <a:solidFill>
                <a:srgbClr val="16232B"/>
              </a:solidFill>
              <a:latin typeface="Arial Black" panose="020B0A04020102020204" pitchFamily="34" charset="0"/>
            </a:endParaRPr>
          </a:p>
        </p:txBody>
      </p:sp>
      <p:sp>
        <p:nvSpPr>
          <p:cNvPr id="15" name="ZoneTexte 14">
            <a:extLst>
              <a:ext uri="{FF2B5EF4-FFF2-40B4-BE49-F238E27FC236}">
                <a16:creationId xmlns:a16="http://schemas.microsoft.com/office/drawing/2014/main" id="{047D24BB-DEB8-40BA-84DD-A9D0778353A6}"/>
              </a:ext>
            </a:extLst>
          </p:cNvPr>
          <p:cNvSpPr txBox="1"/>
          <p:nvPr/>
        </p:nvSpPr>
        <p:spPr>
          <a:xfrm>
            <a:off x="6870357" y="2562003"/>
            <a:ext cx="4973449" cy="3046988"/>
          </a:xfrm>
          <a:prstGeom prst="rect">
            <a:avLst/>
          </a:prstGeom>
          <a:noFill/>
        </p:spPr>
        <p:txBody>
          <a:bodyPr wrap="square" rtlCol="0">
            <a:spAutoFit/>
          </a:bodyPr>
          <a:lstStyle/>
          <a:p>
            <a:pPr marL="342900" indent="-342900" algn="just">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Three combinations  of  IoT  sensors  clustering  methods  and  UAVs’  hovering  techniques</a:t>
            </a:r>
          </a:p>
          <a:p>
            <a:pPr marL="342900" indent="-342900" algn="just">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12 UAVs with 3500 </a:t>
            </a:r>
            <a:r>
              <a:rPr lang="en-US" sz="2400" dirty="0" err="1">
                <a:solidFill>
                  <a:srgbClr val="16232B"/>
                </a:solidFill>
                <a:latin typeface="Gill Sans MT" panose="020B0502020104020203" pitchFamily="34" charset="0"/>
                <a:cs typeface="Arial" panose="020B0604020202020204" pitchFamily="34" charset="0"/>
              </a:rPr>
              <a:t>mAh</a:t>
            </a:r>
            <a:r>
              <a:rPr lang="en-US" sz="2400" dirty="0">
                <a:solidFill>
                  <a:srgbClr val="16232B"/>
                </a:solidFill>
                <a:latin typeface="Gill Sans MT" panose="020B0502020104020203" pitchFamily="34" charset="0"/>
                <a:cs typeface="Arial" panose="020B0604020202020204" pitchFamily="34" charset="0"/>
              </a:rPr>
              <a:t> battery capacity</a:t>
            </a:r>
          </a:p>
          <a:p>
            <a:pPr marL="342900" indent="-342900" algn="just">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Collecting data within a range presents the best energy consumption performance</a:t>
            </a:r>
          </a:p>
        </p:txBody>
      </p:sp>
      <p:sp>
        <p:nvSpPr>
          <p:cNvPr id="17" name="ZoneTexte 16">
            <a:extLst>
              <a:ext uri="{FF2B5EF4-FFF2-40B4-BE49-F238E27FC236}">
                <a16:creationId xmlns:a16="http://schemas.microsoft.com/office/drawing/2014/main" id="{A53F982A-72FF-411B-8414-494D80187C2A}"/>
              </a:ext>
            </a:extLst>
          </p:cNvPr>
          <p:cNvSpPr txBox="1"/>
          <p:nvPr/>
        </p:nvSpPr>
        <p:spPr>
          <a:xfrm>
            <a:off x="0" y="534158"/>
            <a:ext cx="10921404" cy="928844"/>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Clustering  performance (3/3)</a:t>
            </a:r>
          </a:p>
        </p:txBody>
      </p:sp>
      <p:sp>
        <p:nvSpPr>
          <p:cNvPr id="16" name="Rectangle 15">
            <a:extLst>
              <a:ext uri="{FF2B5EF4-FFF2-40B4-BE49-F238E27FC236}">
                <a16:creationId xmlns:a16="http://schemas.microsoft.com/office/drawing/2014/main" id="{E81D2D4E-FEFE-46A2-9416-0DE9054AB6D6}"/>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ZoneTexte 17">
            <a:extLst>
              <a:ext uri="{FF2B5EF4-FFF2-40B4-BE49-F238E27FC236}">
                <a16:creationId xmlns:a16="http://schemas.microsoft.com/office/drawing/2014/main" id="{97EC63D3-044B-4568-BA48-8C09014A15B1}"/>
              </a:ext>
            </a:extLst>
          </p:cNvPr>
          <p:cNvSpPr txBox="1"/>
          <p:nvPr/>
        </p:nvSpPr>
        <p:spPr>
          <a:xfrm>
            <a:off x="-1" y="0"/>
            <a:ext cx="7172325"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4, Results and Discussion </a:t>
            </a:r>
          </a:p>
        </p:txBody>
      </p:sp>
      <p:pic>
        <p:nvPicPr>
          <p:cNvPr id="9" name="Image 8">
            <a:extLst>
              <a:ext uri="{FF2B5EF4-FFF2-40B4-BE49-F238E27FC236}">
                <a16:creationId xmlns:a16="http://schemas.microsoft.com/office/drawing/2014/main" id="{20B92A98-294B-4041-B3B6-4AC2EE03CB58}"/>
              </a:ext>
            </a:extLst>
          </p:cNvPr>
          <p:cNvPicPr>
            <a:picLocks noChangeAspect="1"/>
          </p:cNvPicPr>
          <p:nvPr/>
        </p:nvPicPr>
        <p:blipFill>
          <a:blip r:embed="rId3"/>
          <a:stretch>
            <a:fillRect/>
          </a:stretch>
        </p:blipFill>
        <p:spPr>
          <a:xfrm>
            <a:off x="348194" y="1637441"/>
            <a:ext cx="6522163" cy="4903727"/>
          </a:xfrm>
          <a:prstGeom prst="rect">
            <a:avLst/>
          </a:prstGeom>
        </p:spPr>
      </p:pic>
    </p:spTree>
    <p:extLst>
      <p:ext uri="{BB962C8B-B14F-4D97-AF65-F5344CB8AC3E}">
        <p14:creationId xmlns:p14="http://schemas.microsoft.com/office/powerpoint/2010/main" val="3179614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E59E62A-DD83-4D1F-8ED3-DF9B5B60B85A}"/>
              </a:ext>
            </a:extLst>
          </p:cNvPr>
          <p:cNvPicPr>
            <a:picLocks noChangeAspect="1"/>
          </p:cNvPicPr>
          <p:nvPr/>
        </p:nvPicPr>
        <p:blipFill rotWithShape="1">
          <a:blip r:embed="rId3"/>
          <a:srcRect l="9802" t="11990" r="26323" b="3451"/>
          <a:stretch/>
        </p:blipFill>
        <p:spPr>
          <a:xfrm>
            <a:off x="6381883" y="3149884"/>
            <a:ext cx="4655085" cy="3466392"/>
          </a:xfrm>
          <a:prstGeom prst="rect">
            <a:avLst/>
          </a:prstGeom>
        </p:spPr>
      </p:pic>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27</a:t>
            </a:fld>
            <a:endParaRPr lang="fr-FR" sz="3200" dirty="0">
              <a:solidFill>
                <a:srgbClr val="16232B"/>
              </a:solidFill>
              <a:latin typeface="Arial Black" panose="020B0A04020102020204" pitchFamily="34" charset="0"/>
            </a:endParaRPr>
          </a:p>
        </p:txBody>
      </p:sp>
      <p:pic>
        <p:nvPicPr>
          <p:cNvPr id="7" name="Image 6">
            <a:extLst>
              <a:ext uri="{FF2B5EF4-FFF2-40B4-BE49-F238E27FC236}">
                <a16:creationId xmlns:a16="http://schemas.microsoft.com/office/drawing/2014/main" id="{266CEC06-9451-43A0-9312-DB059487FFBA}"/>
              </a:ext>
            </a:extLst>
          </p:cNvPr>
          <p:cNvPicPr>
            <a:picLocks noChangeAspect="1"/>
          </p:cNvPicPr>
          <p:nvPr/>
        </p:nvPicPr>
        <p:blipFill rotWithShape="1">
          <a:blip r:embed="rId4"/>
          <a:srcRect l="9136" t="11990" r="25851" b="3080"/>
          <a:stretch/>
        </p:blipFill>
        <p:spPr>
          <a:xfrm>
            <a:off x="247135" y="1582670"/>
            <a:ext cx="5241588" cy="3851670"/>
          </a:xfrm>
          <a:prstGeom prst="rect">
            <a:avLst/>
          </a:prstGeom>
        </p:spPr>
      </p:pic>
      <p:sp>
        <p:nvSpPr>
          <p:cNvPr id="15" name="ZoneTexte 14">
            <a:extLst>
              <a:ext uri="{FF2B5EF4-FFF2-40B4-BE49-F238E27FC236}">
                <a16:creationId xmlns:a16="http://schemas.microsoft.com/office/drawing/2014/main" id="{69509336-EC0A-4A0B-B1E9-05A18E066393}"/>
              </a:ext>
            </a:extLst>
          </p:cNvPr>
          <p:cNvSpPr txBox="1"/>
          <p:nvPr/>
        </p:nvSpPr>
        <p:spPr>
          <a:xfrm>
            <a:off x="0" y="539032"/>
            <a:ext cx="7119816" cy="927946"/>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Offline path planning</a:t>
            </a:r>
          </a:p>
        </p:txBody>
      </p:sp>
      <p:sp>
        <p:nvSpPr>
          <p:cNvPr id="12" name="ZoneTexte 11">
            <a:extLst>
              <a:ext uri="{FF2B5EF4-FFF2-40B4-BE49-F238E27FC236}">
                <a16:creationId xmlns:a16="http://schemas.microsoft.com/office/drawing/2014/main" id="{D8682BBB-C80E-4A15-B8C5-F475B0E5230A}"/>
              </a:ext>
            </a:extLst>
          </p:cNvPr>
          <p:cNvSpPr txBox="1"/>
          <p:nvPr/>
        </p:nvSpPr>
        <p:spPr>
          <a:xfrm>
            <a:off x="5488723" y="1523601"/>
            <a:ext cx="6291229" cy="1569660"/>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Collecting data from 48 CHs with 140s deadline before data becomes outdated</a:t>
            </a:r>
          </a:p>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Performances of these methods  are  almost  similar,  with  a  preference  for  Tabu</a:t>
            </a:r>
          </a:p>
        </p:txBody>
      </p:sp>
      <p:sp>
        <p:nvSpPr>
          <p:cNvPr id="17" name="ZoneTexte 16">
            <a:extLst>
              <a:ext uri="{FF2B5EF4-FFF2-40B4-BE49-F238E27FC236}">
                <a16:creationId xmlns:a16="http://schemas.microsoft.com/office/drawing/2014/main" id="{A22A5062-2DCD-463D-A69C-582049625D44}"/>
              </a:ext>
            </a:extLst>
          </p:cNvPr>
          <p:cNvSpPr txBox="1"/>
          <p:nvPr/>
        </p:nvSpPr>
        <p:spPr>
          <a:xfrm>
            <a:off x="406399" y="5434340"/>
            <a:ext cx="6047828" cy="1201634"/>
          </a:xfrm>
          <a:prstGeom prst="rect">
            <a:avLst/>
          </a:prstGeom>
          <a:noFill/>
        </p:spPr>
        <p:txBody>
          <a:bodyPr wrap="square" rtlCol="0">
            <a:spAutoFit/>
          </a:bodyPr>
          <a:lstStyle/>
          <a:p>
            <a:pPr marL="342900" indent="-342900" algn="just">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As  the  battery  capacity  increases the performance saturates, thus guaranteeing that data is collected from all CHs</a:t>
            </a:r>
          </a:p>
        </p:txBody>
      </p:sp>
      <p:sp>
        <p:nvSpPr>
          <p:cNvPr id="18" name="Rectangle 17">
            <a:extLst>
              <a:ext uri="{FF2B5EF4-FFF2-40B4-BE49-F238E27FC236}">
                <a16:creationId xmlns:a16="http://schemas.microsoft.com/office/drawing/2014/main" id="{CE347E76-29E9-4030-8B5F-71BBB4583CA2}"/>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ZoneTexte 18">
            <a:extLst>
              <a:ext uri="{FF2B5EF4-FFF2-40B4-BE49-F238E27FC236}">
                <a16:creationId xmlns:a16="http://schemas.microsoft.com/office/drawing/2014/main" id="{46EE2480-90BB-49E0-AA50-3B3312B2DCDE}"/>
              </a:ext>
            </a:extLst>
          </p:cNvPr>
          <p:cNvSpPr txBox="1"/>
          <p:nvPr/>
        </p:nvSpPr>
        <p:spPr>
          <a:xfrm>
            <a:off x="-1" y="0"/>
            <a:ext cx="6886575"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4, Results and Discussion </a:t>
            </a:r>
          </a:p>
        </p:txBody>
      </p:sp>
    </p:spTree>
    <p:extLst>
      <p:ext uri="{BB962C8B-B14F-4D97-AF65-F5344CB8AC3E}">
        <p14:creationId xmlns:p14="http://schemas.microsoft.com/office/powerpoint/2010/main" val="527226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28</a:t>
            </a:fld>
            <a:endParaRPr lang="fr-FR" sz="3200" dirty="0">
              <a:solidFill>
                <a:srgbClr val="16232B"/>
              </a:solidFill>
              <a:latin typeface="Arial Black" panose="020B0A04020102020204" pitchFamily="34" charset="0"/>
            </a:endParaRPr>
          </a:p>
        </p:txBody>
      </p:sp>
      <p:sp>
        <p:nvSpPr>
          <p:cNvPr id="15" name="ZoneTexte 14">
            <a:extLst>
              <a:ext uri="{FF2B5EF4-FFF2-40B4-BE49-F238E27FC236}">
                <a16:creationId xmlns:a16="http://schemas.microsoft.com/office/drawing/2014/main" id="{69509336-EC0A-4A0B-B1E9-05A18E066393}"/>
              </a:ext>
            </a:extLst>
          </p:cNvPr>
          <p:cNvSpPr txBox="1"/>
          <p:nvPr/>
        </p:nvSpPr>
        <p:spPr>
          <a:xfrm>
            <a:off x="0" y="539032"/>
            <a:ext cx="7119816" cy="927946"/>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Online path planning (1/4)</a:t>
            </a:r>
          </a:p>
        </p:txBody>
      </p:sp>
      <p:sp>
        <p:nvSpPr>
          <p:cNvPr id="12" name="ZoneTexte 11">
            <a:extLst>
              <a:ext uri="{FF2B5EF4-FFF2-40B4-BE49-F238E27FC236}">
                <a16:creationId xmlns:a16="http://schemas.microsoft.com/office/drawing/2014/main" id="{D8682BBB-C80E-4A15-B8C5-F475B0E5230A}"/>
              </a:ext>
            </a:extLst>
          </p:cNvPr>
          <p:cNvSpPr txBox="1"/>
          <p:nvPr/>
        </p:nvSpPr>
        <p:spPr>
          <a:xfrm>
            <a:off x="6623222" y="2225897"/>
            <a:ext cx="5392315" cy="3416320"/>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3 UAVs with medium battery capacity</a:t>
            </a:r>
          </a:p>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1800 SNs in 2000x2000 </a:t>
            </a:r>
            <a:r>
              <a:rPr lang="en-US" sz="2400" dirty="0" err="1">
                <a:solidFill>
                  <a:srgbClr val="16232B"/>
                </a:solidFill>
                <a:latin typeface="Gill Sans MT" panose="020B0502020104020203" pitchFamily="34" charset="0"/>
                <a:cs typeface="Arial" panose="020B0604020202020204" pitchFamily="34" charset="0"/>
              </a:rPr>
              <a:t>gridworld</a:t>
            </a:r>
            <a:r>
              <a:rPr lang="en-US" sz="2400" dirty="0">
                <a:solidFill>
                  <a:srgbClr val="16232B"/>
                </a:solidFill>
                <a:latin typeface="Gill Sans MT" panose="020B0502020104020203" pitchFamily="34" charset="0"/>
                <a:cs typeface="Arial" panose="020B0604020202020204" pitchFamily="34" charset="0"/>
              </a:rPr>
              <a:t> (2x2 Km²)</a:t>
            </a:r>
          </a:p>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Collecting data from CHs with low deadlines</a:t>
            </a:r>
          </a:p>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DQN and AC are faster to converge than DDQN</a:t>
            </a:r>
          </a:p>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Actor-Critic  achieves  the  best  performance </a:t>
            </a:r>
          </a:p>
        </p:txBody>
      </p:sp>
      <p:sp>
        <p:nvSpPr>
          <p:cNvPr id="18" name="Rectangle 17">
            <a:extLst>
              <a:ext uri="{FF2B5EF4-FFF2-40B4-BE49-F238E27FC236}">
                <a16:creationId xmlns:a16="http://schemas.microsoft.com/office/drawing/2014/main" id="{CE347E76-29E9-4030-8B5F-71BBB4583CA2}"/>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ZoneTexte 18">
            <a:extLst>
              <a:ext uri="{FF2B5EF4-FFF2-40B4-BE49-F238E27FC236}">
                <a16:creationId xmlns:a16="http://schemas.microsoft.com/office/drawing/2014/main" id="{46EE2480-90BB-49E0-AA50-3B3312B2DCDE}"/>
              </a:ext>
            </a:extLst>
          </p:cNvPr>
          <p:cNvSpPr txBox="1"/>
          <p:nvPr/>
        </p:nvSpPr>
        <p:spPr>
          <a:xfrm>
            <a:off x="-1" y="0"/>
            <a:ext cx="7119815"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4, Results and Discussion </a:t>
            </a:r>
          </a:p>
        </p:txBody>
      </p:sp>
      <p:pic>
        <p:nvPicPr>
          <p:cNvPr id="13" name="Image 12">
            <a:extLst>
              <a:ext uri="{FF2B5EF4-FFF2-40B4-BE49-F238E27FC236}">
                <a16:creationId xmlns:a16="http://schemas.microsoft.com/office/drawing/2014/main" id="{CED1C881-631A-4F37-899D-50C5E8D9CFA1}"/>
              </a:ext>
            </a:extLst>
          </p:cNvPr>
          <p:cNvPicPr>
            <a:picLocks noChangeAspect="1"/>
          </p:cNvPicPr>
          <p:nvPr/>
        </p:nvPicPr>
        <p:blipFill rotWithShape="1">
          <a:blip r:embed="rId3"/>
          <a:srcRect l="13826" t="16565" r="30235" b="7500"/>
          <a:stretch/>
        </p:blipFill>
        <p:spPr>
          <a:xfrm>
            <a:off x="468184" y="1928251"/>
            <a:ext cx="6031470" cy="4605544"/>
          </a:xfrm>
          <a:prstGeom prst="rect">
            <a:avLst/>
          </a:prstGeom>
        </p:spPr>
      </p:pic>
    </p:spTree>
    <p:extLst>
      <p:ext uri="{BB962C8B-B14F-4D97-AF65-F5344CB8AC3E}">
        <p14:creationId xmlns:p14="http://schemas.microsoft.com/office/powerpoint/2010/main" val="675468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29</a:t>
            </a:fld>
            <a:endParaRPr lang="fr-FR" sz="3200" dirty="0">
              <a:solidFill>
                <a:srgbClr val="16232B"/>
              </a:solidFill>
              <a:latin typeface="Arial Black" panose="020B0A04020102020204" pitchFamily="34" charset="0"/>
            </a:endParaRPr>
          </a:p>
        </p:txBody>
      </p:sp>
      <p:sp>
        <p:nvSpPr>
          <p:cNvPr id="15" name="ZoneTexte 14">
            <a:extLst>
              <a:ext uri="{FF2B5EF4-FFF2-40B4-BE49-F238E27FC236}">
                <a16:creationId xmlns:a16="http://schemas.microsoft.com/office/drawing/2014/main" id="{69509336-EC0A-4A0B-B1E9-05A18E066393}"/>
              </a:ext>
            </a:extLst>
          </p:cNvPr>
          <p:cNvSpPr txBox="1"/>
          <p:nvPr/>
        </p:nvSpPr>
        <p:spPr>
          <a:xfrm>
            <a:off x="0" y="539032"/>
            <a:ext cx="7119816" cy="927946"/>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Online path planning (2/4)</a:t>
            </a:r>
          </a:p>
        </p:txBody>
      </p:sp>
      <p:sp>
        <p:nvSpPr>
          <p:cNvPr id="12" name="ZoneTexte 11">
            <a:extLst>
              <a:ext uri="{FF2B5EF4-FFF2-40B4-BE49-F238E27FC236}">
                <a16:creationId xmlns:a16="http://schemas.microsoft.com/office/drawing/2014/main" id="{D8682BBB-C80E-4A15-B8C5-F475B0E5230A}"/>
              </a:ext>
            </a:extLst>
          </p:cNvPr>
          <p:cNvSpPr txBox="1"/>
          <p:nvPr/>
        </p:nvSpPr>
        <p:spPr>
          <a:xfrm>
            <a:off x="6896100" y="2174353"/>
            <a:ext cx="4909751" cy="3416320"/>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Comparing the percentage of collected data between offline and online approaches</a:t>
            </a:r>
            <a:br>
              <a:rPr lang="en-US" sz="2400" dirty="0">
                <a:solidFill>
                  <a:srgbClr val="16232B"/>
                </a:solidFill>
                <a:latin typeface="Gill Sans MT" panose="020B0502020104020203" pitchFamily="34" charset="0"/>
                <a:cs typeface="Arial" panose="020B0604020202020204" pitchFamily="34" charset="0"/>
              </a:rPr>
            </a:br>
            <a:endParaRPr lang="en-US" sz="2400" dirty="0">
              <a:solidFill>
                <a:srgbClr val="16232B"/>
              </a:solidFill>
              <a:latin typeface="Gill Sans MT" panose="020B0502020104020203" pitchFamily="34" charset="0"/>
              <a:cs typeface="Arial" panose="020B0604020202020204" pitchFamily="34" charset="0"/>
            </a:endParaRPr>
          </a:p>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Tabu search performance is the benchmark</a:t>
            </a:r>
          </a:p>
          <a:p>
            <a:pPr marL="342900" indent="-342900">
              <a:buFont typeface="Wingdings" panose="05000000000000000000" pitchFamily="2" charset="2"/>
              <a:buChar char="§"/>
            </a:pPr>
            <a:endParaRPr lang="en-US" sz="2400" dirty="0">
              <a:solidFill>
                <a:srgbClr val="16232B"/>
              </a:solidFill>
              <a:latin typeface="Gill Sans MT" panose="020B0502020104020203" pitchFamily="34" charset="0"/>
              <a:cs typeface="Arial" panose="020B0604020202020204" pitchFamily="34" charset="0"/>
            </a:endParaRPr>
          </a:p>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Using 3 UAVs we reached more than 95% of CHs</a:t>
            </a:r>
          </a:p>
        </p:txBody>
      </p:sp>
      <p:sp>
        <p:nvSpPr>
          <p:cNvPr id="18" name="Rectangle 17">
            <a:extLst>
              <a:ext uri="{FF2B5EF4-FFF2-40B4-BE49-F238E27FC236}">
                <a16:creationId xmlns:a16="http://schemas.microsoft.com/office/drawing/2014/main" id="{CE347E76-29E9-4030-8B5F-71BBB4583CA2}"/>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ZoneTexte 18">
            <a:extLst>
              <a:ext uri="{FF2B5EF4-FFF2-40B4-BE49-F238E27FC236}">
                <a16:creationId xmlns:a16="http://schemas.microsoft.com/office/drawing/2014/main" id="{46EE2480-90BB-49E0-AA50-3B3312B2DCDE}"/>
              </a:ext>
            </a:extLst>
          </p:cNvPr>
          <p:cNvSpPr txBox="1"/>
          <p:nvPr/>
        </p:nvSpPr>
        <p:spPr>
          <a:xfrm>
            <a:off x="0" y="0"/>
            <a:ext cx="6896100"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4, Results and Discussion </a:t>
            </a:r>
          </a:p>
        </p:txBody>
      </p:sp>
      <p:pic>
        <p:nvPicPr>
          <p:cNvPr id="3" name="Image 2">
            <a:extLst>
              <a:ext uri="{FF2B5EF4-FFF2-40B4-BE49-F238E27FC236}">
                <a16:creationId xmlns:a16="http://schemas.microsoft.com/office/drawing/2014/main" id="{6E993D17-A4A5-4FCC-A22D-F0B2A2992817}"/>
              </a:ext>
            </a:extLst>
          </p:cNvPr>
          <p:cNvPicPr>
            <a:picLocks noChangeAspect="1"/>
          </p:cNvPicPr>
          <p:nvPr/>
        </p:nvPicPr>
        <p:blipFill>
          <a:blip r:embed="rId3"/>
          <a:stretch>
            <a:fillRect/>
          </a:stretch>
        </p:blipFill>
        <p:spPr>
          <a:xfrm>
            <a:off x="558485" y="1665185"/>
            <a:ext cx="6337615" cy="4972278"/>
          </a:xfrm>
          <a:prstGeom prst="rect">
            <a:avLst/>
          </a:prstGeom>
        </p:spPr>
      </p:pic>
    </p:spTree>
    <p:extLst>
      <p:ext uri="{BB962C8B-B14F-4D97-AF65-F5344CB8AC3E}">
        <p14:creationId xmlns:p14="http://schemas.microsoft.com/office/powerpoint/2010/main" val="362889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73376D-E97A-4222-AB67-1EC306B2352E}"/>
              </a:ext>
            </a:extLst>
          </p:cNvPr>
          <p:cNvSpPr/>
          <p:nvPr/>
        </p:nvSpPr>
        <p:spPr>
          <a:xfrm>
            <a:off x="1" y="2991776"/>
            <a:ext cx="12192000" cy="3866224"/>
          </a:xfrm>
          <a:prstGeom prst="rect">
            <a:avLst/>
          </a:prstGeom>
          <a:solidFill>
            <a:srgbClr val="E9F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descr="Explicit &amp; Tacit Knowledge Iceberg Infographic - SlideModel">
            <a:extLst>
              <a:ext uri="{FF2B5EF4-FFF2-40B4-BE49-F238E27FC236}">
                <a16:creationId xmlns:a16="http://schemas.microsoft.com/office/drawing/2014/main" id="{6F9D1504-B5F4-4B6D-A825-0D19701B36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714"/>
          <a:stretch/>
        </p:blipFill>
        <p:spPr bwMode="auto">
          <a:xfrm>
            <a:off x="1171547" y="0"/>
            <a:ext cx="454587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3</a:t>
            </a:fld>
            <a:endParaRPr lang="fr-FR" sz="3200" dirty="0">
              <a:solidFill>
                <a:srgbClr val="16232B"/>
              </a:solidFill>
              <a:latin typeface="Arial Black" panose="020B0A04020102020204" pitchFamily="34" charset="0"/>
            </a:endParaRPr>
          </a:p>
        </p:txBody>
      </p:sp>
      <p:sp>
        <p:nvSpPr>
          <p:cNvPr id="7" name="ZoneTexte 6">
            <a:extLst>
              <a:ext uri="{FF2B5EF4-FFF2-40B4-BE49-F238E27FC236}">
                <a16:creationId xmlns:a16="http://schemas.microsoft.com/office/drawing/2014/main" id="{53CBAF35-0918-41AF-B7F1-13BCF8B73443}"/>
              </a:ext>
            </a:extLst>
          </p:cNvPr>
          <p:cNvSpPr txBox="1"/>
          <p:nvPr/>
        </p:nvSpPr>
        <p:spPr>
          <a:xfrm>
            <a:off x="4299415" y="3730893"/>
            <a:ext cx="7245132" cy="1754326"/>
          </a:xfrm>
          <a:prstGeom prst="rect">
            <a:avLst/>
          </a:prstGeom>
          <a:noFill/>
        </p:spPr>
        <p:txBody>
          <a:bodyPr wrap="square" rtlCol="0">
            <a:spAutoFit/>
          </a:bodyPr>
          <a:lstStyle/>
          <a:p>
            <a:pPr lvl="1" algn="ctr"/>
            <a:r>
              <a:rPr lang="en-US" sz="5400" dirty="0">
                <a:solidFill>
                  <a:srgbClr val="10181E"/>
                </a:solidFill>
                <a:latin typeface="Gill Sans MT" panose="020B0502020104020203" pitchFamily="34" charset="0"/>
                <a:cs typeface="Arial" panose="020B0604020202020204" pitchFamily="34" charset="0"/>
              </a:rPr>
              <a:t>We are just at the </a:t>
            </a:r>
            <a:r>
              <a:rPr lang="en-US" sz="5400" b="1" dirty="0">
                <a:solidFill>
                  <a:srgbClr val="F7B322"/>
                </a:solidFill>
                <a:latin typeface="Gill Sans MT" panose="020B0502020104020203" pitchFamily="34" charset="0"/>
                <a:cs typeface="Arial" panose="020B0604020202020204" pitchFamily="34" charset="0"/>
              </a:rPr>
              <a:t>tip</a:t>
            </a:r>
            <a:r>
              <a:rPr lang="en-US" sz="5400" dirty="0">
                <a:solidFill>
                  <a:srgbClr val="10181E"/>
                </a:solidFill>
                <a:latin typeface="Gill Sans MT" panose="020B0502020104020203" pitchFamily="34" charset="0"/>
                <a:cs typeface="Arial" panose="020B0604020202020204" pitchFamily="34" charset="0"/>
              </a:rPr>
              <a:t> of the iceberg</a:t>
            </a:r>
          </a:p>
        </p:txBody>
      </p:sp>
      <p:sp>
        <p:nvSpPr>
          <p:cNvPr id="10" name="ZoneTexte 9">
            <a:extLst>
              <a:ext uri="{FF2B5EF4-FFF2-40B4-BE49-F238E27FC236}">
                <a16:creationId xmlns:a16="http://schemas.microsoft.com/office/drawing/2014/main" id="{625BD53C-AE2F-4B3F-986C-3EA8264BD064}"/>
              </a:ext>
            </a:extLst>
          </p:cNvPr>
          <p:cNvSpPr txBox="1"/>
          <p:nvPr/>
        </p:nvSpPr>
        <p:spPr>
          <a:xfrm>
            <a:off x="3597405" y="1080386"/>
            <a:ext cx="8299550" cy="1077218"/>
          </a:xfrm>
          <a:prstGeom prst="rect">
            <a:avLst/>
          </a:prstGeom>
          <a:noFill/>
        </p:spPr>
        <p:txBody>
          <a:bodyPr wrap="square" rtlCol="0">
            <a:spAutoFit/>
          </a:bodyPr>
          <a:lstStyle/>
          <a:p>
            <a:pPr lvl="1" algn="ctr"/>
            <a:r>
              <a:rPr lang="en-US" sz="3200" dirty="0">
                <a:solidFill>
                  <a:srgbClr val="10181E"/>
                </a:solidFill>
                <a:latin typeface="Gill Sans MT" panose="020B0502020104020203" pitchFamily="34" charset="0"/>
                <a:cs typeface="Arial" panose="020B0604020202020204" pitchFamily="34" charset="0"/>
              </a:rPr>
              <a:t>As a result, </a:t>
            </a:r>
            <a:r>
              <a:rPr lang="en-US" sz="3200" b="1" dirty="0">
                <a:solidFill>
                  <a:srgbClr val="F7B322"/>
                </a:solidFill>
                <a:latin typeface="Gill Sans MT" panose="020B0502020104020203" pitchFamily="34" charset="0"/>
                <a:cs typeface="Arial" panose="020B0604020202020204" pitchFamily="34" charset="0"/>
              </a:rPr>
              <a:t>millions</a:t>
            </a:r>
            <a:r>
              <a:rPr lang="en-US" sz="3200" dirty="0">
                <a:solidFill>
                  <a:srgbClr val="10181E"/>
                </a:solidFill>
                <a:latin typeface="Gill Sans MT" panose="020B0502020104020203" pitchFamily="34" charset="0"/>
                <a:cs typeface="Arial" panose="020B0604020202020204" pitchFamily="34" charset="0"/>
              </a:rPr>
              <a:t> of people are </a:t>
            </a:r>
            <a:r>
              <a:rPr lang="en-US" sz="3200" b="1" dirty="0">
                <a:solidFill>
                  <a:srgbClr val="F7B322"/>
                </a:solidFill>
                <a:latin typeface="Gill Sans MT" panose="020B0502020104020203" pitchFamily="34" charset="0"/>
                <a:cs typeface="Arial" panose="020B0604020202020204" pitchFamily="34" charset="0"/>
              </a:rPr>
              <a:t>profiting</a:t>
            </a:r>
            <a:r>
              <a:rPr lang="en-US" sz="3200" dirty="0">
                <a:solidFill>
                  <a:srgbClr val="10181E"/>
                </a:solidFill>
                <a:latin typeface="Gill Sans MT" panose="020B0502020104020203" pitchFamily="34" charset="0"/>
                <a:cs typeface="Arial" panose="020B0604020202020204" pitchFamily="34" charset="0"/>
              </a:rPr>
              <a:t> from </a:t>
            </a:r>
            <a:r>
              <a:rPr lang="en-US" sz="3200" b="1" dirty="0">
                <a:solidFill>
                  <a:srgbClr val="F7B322"/>
                </a:solidFill>
                <a:latin typeface="Gill Sans MT" panose="020B0502020104020203" pitchFamily="34" charset="0"/>
                <a:cs typeface="Arial" panose="020B0604020202020204" pitchFamily="34" charset="0"/>
              </a:rPr>
              <a:t>UAVs</a:t>
            </a:r>
          </a:p>
        </p:txBody>
      </p:sp>
    </p:spTree>
    <p:extLst>
      <p:ext uri="{BB962C8B-B14F-4D97-AF65-F5344CB8AC3E}">
        <p14:creationId xmlns:p14="http://schemas.microsoft.com/office/powerpoint/2010/main" val="304724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30</a:t>
            </a:fld>
            <a:endParaRPr lang="fr-FR" sz="3200" dirty="0">
              <a:solidFill>
                <a:srgbClr val="16232B"/>
              </a:solidFill>
              <a:latin typeface="Arial Black" panose="020B0A04020102020204" pitchFamily="34" charset="0"/>
            </a:endParaRPr>
          </a:p>
        </p:txBody>
      </p:sp>
      <p:sp>
        <p:nvSpPr>
          <p:cNvPr id="15" name="ZoneTexte 14">
            <a:extLst>
              <a:ext uri="{FF2B5EF4-FFF2-40B4-BE49-F238E27FC236}">
                <a16:creationId xmlns:a16="http://schemas.microsoft.com/office/drawing/2014/main" id="{69509336-EC0A-4A0B-B1E9-05A18E066393}"/>
              </a:ext>
            </a:extLst>
          </p:cNvPr>
          <p:cNvSpPr txBox="1"/>
          <p:nvPr/>
        </p:nvSpPr>
        <p:spPr>
          <a:xfrm>
            <a:off x="0" y="539032"/>
            <a:ext cx="7119816" cy="927946"/>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Online path planning (3/4)</a:t>
            </a:r>
          </a:p>
        </p:txBody>
      </p:sp>
      <p:sp>
        <p:nvSpPr>
          <p:cNvPr id="12" name="ZoneTexte 11">
            <a:extLst>
              <a:ext uri="{FF2B5EF4-FFF2-40B4-BE49-F238E27FC236}">
                <a16:creationId xmlns:a16="http://schemas.microsoft.com/office/drawing/2014/main" id="{D8682BBB-C80E-4A15-B8C5-F475B0E5230A}"/>
              </a:ext>
            </a:extLst>
          </p:cNvPr>
          <p:cNvSpPr txBox="1"/>
          <p:nvPr/>
        </p:nvSpPr>
        <p:spPr>
          <a:xfrm>
            <a:off x="6905625" y="2120492"/>
            <a:ext cx="5029200" cy="3785652"/>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As the deadline increases, both AC and OFF improve until reaching a saturation value</a:t>
            </a:r>
          </a:p>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OFF saturates from deadline 150sec, for which 100% of the data is collected</a:t>
            </a:r>
          </a:p>
          <a:p>
            <a:pPr marL="342900" indent="-342900">
              <a:buFont typeface="Wingdings" panose="05000000000000000000" pitchFamily="2" charset="2"/>
              <a:buChar char="§"/>
            </a:pPr>
            <a:r>
              <a:rPr lang="en-US" sz="2400" b="0" i="0" dirty="0">
                <a:solidFill>
                  <a:srgbClr val="000000"/>
                </a:solidFill>
                <a:effectLst/>
                <a:latin typeface="Arial" panose="020B0604020202020204" pitchFamily="34" charset="0"/>
              </a:rPr>
              <a:t>AC reaches a maximum of 90% starting from deadline 750sec</a:t>
            </a:r>
          </a:p>
          <a:p>
            <a:pPr marL="342900" indent="-342900">
              <a:buFont typeface="Wingdings" panose="05000000000000000000" pitchFamily="2" charset="2"/>
              <a:buChar char="§"/>
            </a:pPr>
            <a:endParaRPr lang="en-US" sz="2400" dirty="0">
              <a:solidFill>
                <a:srgbClr val="16232B"/>
              </a:solidFill>
              <a:latin typeface="Gill Sans MT" panose="020B0502020104020203" pitchFamily="34" charset="0"/>
              <a:cs typeface="Arial" panose="020B0604020202020204" pitchFamily="34" charset="0"/>
            </a:endParaRPr>
          </a:p>
          <a:p>
            <a:pPr marL="342900" indent="-342900">
              <a:buFont typeface="Wingdings" panose="05000000000000000000" pitchFamily="2" charset="2"/>
              <a:buChar char="§"/>
            </a:pPr>
            <a:endParaRPr lang="en-US" sz="2400" dirty="0">
              <a:solidFill>
                <a:srgbClr val="16232B"/>
              </a:solidFill>
              <a:latin typeface="Gill Sans MT" panose="020B0502020104020203" pitchFamily="34" charset="0"/>
              <a:cs typeface="Arial" panose="020B0604020202020204" pitchFamily="34" charset="0"/>
            </a:endParaRPr>
          </a:p>
        </p:txBody>
      </p:sp>
      <p:sp>
        <p:nvSpPr>
          <p:cNvPr id="18" name="Rectangle 17">
            <a:extLst>
              <a:ext uri="{FF2B5EF4-FFF2-40B4-BE49-F238E27FC236}">
                <a16:creationId xmlns:a16="http://schemas.microsoft.com/office/drawing/2014/main" id="{CE347E76-29E9-4030-8B5F-71BBB4583CA2}"/>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ZoneTexte 18">
            <a:extLst>
              <a:ext uri="{FF2B5EF4-FFF2-40B4-BE49-F238E27FC236}">
                <a16:creationId xmlns:a16="http://schemas.microsoft.com/office/drawing/2014/main" id="{46EE2480-90BB-49E0-AA50-3B3312B2DCDE}"/>
              </a:ext>
            </a:extLst>
          </p:cNvPr>
          <p:cNvSpPr txBox="1"/>
          <p:nvPr/>
        </p:nvSpPr>
        <p:spPr>
          <a:xfrm>
            <a:off x="0" y="0"/>
            <a:ext cx="7119816"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4, Results and Discussion </a:t>
            </a:r>
          </a:p>
        </p:txBody>
      </p:sp>
      <p:pic>
        <p:nvPicPr>
          <p:cNvPr id="1028" name="Picture 4">
            <a:extLst>
              <a:ext uri="{FF2B5EF4-FFF2-40B4-BE49-F238E27FC236}">
                <a16:creationId xmlns:a16="http://schemas.microsoft.com/office/drawing/2014/main" id="{FB0B9862-CDB0-4306-852F-753B98B0D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69" y="1857375"/>
            <a:ext cx="6215856"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038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31</a:t>
            </a:fld>
            <a:endParaRPr lang="fr-FR" sz="3200" dirty="0">
              <a:solidFill>
                <a:srgbClr val="16232B"/>
              </a:solidFill>
              <a:latin typeface="Arial Black" panose="020B0A04020102020204" pitchFamily="34" charset="0"/>
            </a:endParaRPr>
          </a:p>
        </p:txBody>
      </p:sp>
      <p:sp>
        <p:nvSpPr>
          <p:cNvPr id="15" name="ZoneTexte 14">
            <a:extLst>
              <a:ext uri="{FF2B5EF4-FFF2-40B4-BE49-F238E27FC236}">
                <a16:creationId xmlns:a16="http://schemas.microsoft.com/office/drawing/2014/main" id="{69509336-EC0A-4A0B-B1E9-05A18E066393}"/>
              </a:ext>
            </a:extLst>
          </p:cNvPr>
          <p:cNvSpPr txBox="1"/>
          <p:nvPr/>
        </p:nvSpPr>
        <p:spPr>
          <a:xfrm>
            <a:off x="0" y="539032"/>
            <a:ext cx="7119816" cy="927946"/>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Online path planning (4/4)</a:t>
            </a:r>
          </a:p>
        </p:txBody>
      </p:sp>
      <p:sp>
        <p:nvSpPr>
          <p:cNvPr id="12" name="ZoneTexte 11">
            <a:extLst>
              <a:ext uri="{FF2B5EF4-FFF2-40B4-BE49-F238E27FC236}">
                <a16:creationId xmlns:a16="http://schemas.microsoft.com/office/drawing/2014/main" id="{D8682BBB-C80E-4A15-B8C5-F475B0E5230A}"/>
              </a:ext>
            </a:extLst>
          </p:cNvPr>
          <p:cNvSpPr txBox="1"/>
          <p:nvPr/>
        </p:nvSpPr>
        <p:spPr>
          <a:xfrm>
            <a:off x="7033962" y="1893680"/>
            <a:ext cx="4981575" cy="3785652"/>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OFF reaches a consumption peak then decreases, mainly due to better UAV paths</a:t>
            </a:r>
          </a:p>
          <a:p>
            <a:pPr marL="342900" indent="-342900">
              <a:buFont typeface="Wingdings" panose="05000000000000000000" pitchFamily="2" charset="2"/>
              <a:buChar char="§"/>
            </a:pPr>
            <a:r>
              <a:rPr lang="en-US" sz="2400" dirty="0">
                <a:solidFill>
                  <a:srgbClr val="16232B"/>
                </a:solidFill>
                <a:latin typeface="Gill Sans MT" panose="020B0502020104020203" pitchFamily="34" charset="0"/>
                <a:cs typeface="Arial" panose="020B0604020202020204" pitchFamily="34" charset="0"/>
              </a:rPr>
              <a:t>AC consumes a lot of energy for short deadlines since the UAVs waste a lot of energy exploring without any income</a:t>
            </a:r>
          </a:p>
          <a:p>
            <a:pPr marL="342900" indent="-342900">
              <a:buFont typeface="Wingdings" panose="05000000000000000000" pitchFamily="2" charset="2"/>
              <a:buChar char="§"/>
            </a:pPr>
            <a:r>
              <a:rPr lang="en-US" sz="2400" b="0" i="0" dirty="0">
                <a:effectLst/>
                <a:latin typeface="Gill Sans MT" panose="020B0502020104020203" pitchFamily="34" charset="0"/>
              </a:rPr>
              <a:t>This large gap is due to the advantageous knowledge of the system status </a:t>
            </a:r>
            <a:endParaRPr lang="en-US" sz="2400" dirty="0">
              <a:solidFill>
                <a:srgbClr val="16232B"/>
              </a:solidFill>
              <a:latin typeface="Gill Sans MT" panose="020B0502020104020203" pitchFamily="34" charset="0"/>
              <a:cs typeface="Arial" panose="020B0604020202020204" pitchFamily="34" charset="0"/>
            </a:endParaRPr>
          </a:p>
        </p:txBody>
      </p:sp>
      <p:sp>
        <p:nvSpPr>
          <p:cNvPr id="18" name="Rectangle 17">
            <a:extLst>
              <a:ext uri="{FF2B5EF4-FFF2-40B4-BE49-F238E27FC236}">
                <a16:creationId xmlns:a16="http://schemas.microsoft.com/office/drawing/2014/main" id="{CE347E76-29E9-4030-8B5F-71BBB4583CA2}"/>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ZoneTexte 18">
            <a:extLst>
              <a:ext uri="{FF2B5EF4-FFF2-40B4-BE49-F238E27FC236}">
                <a16:creationId xmlns:a16="http://schemas.microsoft.com/office/drawing/2014/main" id="{46EE2480-90BB-49E0-AA50-3B3312B2DCDE}"/>
              </a:ext>
            </a:extLst>
          </p:cNvPr>
          <p:cNvSpPr txBox="1"/>
          <p:nvPr/>
        </p:nvSpPr>
        <p:spPr>
          <a:xfrm>
            <a:off x="-1" y="0"/>
            <a:ext cx="6791325"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4, Results and Discussion </a:t>
            </a:r>
          </a:p>
        </p:txBody>
      </p:sp>
      <p:pic>
        <p:nvPicPr>
          <p:cNvPr id="2050" name="Picture 2">
            <a:extLst>
              <a:ext uri="{FF2B5EF4-FFF2-40B4-BE49-F238E27FC236}">
                <a16:creationId xmlns:a16="http://schemas.microsoft.com/office/drawing/2014/main" id="{D0A0AF47-041E-4C27-947F-8395CBB9F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37" y="1893680"/>
            <a:ext cx="6377633" cy="370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08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32</a:t>
            </a:fld>
            <a:endParaRPr lang="fr-FR" sz="3200" dirty="0">
              <a:solidFill>
                <a:srgbClr val="16232B"/>
              </a:solidFill>
              <a:latin typeface="Arial Black" panose="020B0A04020102020204" pitchFamily="34" charset="0"/>
            </a:endParaRPr>
          </a:p>
        </p:txBody>
      </p:sp>
      <p:sp>
        <p:nvSpPr>
          <p:cNvPr id="15" name="ZoneTexte 14">
            <a:extLst>
              <a:ext uri="{FF2B5EF4-FFF2-40B4-BE49-F238E27FC236}">
                <a16:creationId xmlns:a16="http://schemas.microsoft.com/office/drawing/2014/main" id="{69509336-EC0A-4A0B-B1E9-05A18E066393}"/>
              </a:ext>
            </a:extLst>
          </p:cNvPr>
          <p:cNvSpPr txBox="1"/>
          <p:nvPr/>
        </p:nvSpPr>
        <p:spPr>
          <a:xfrm>
            <a:off x="0" y="539032"/>
            <a:ext cx="7119816" cy="927946"/>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List of Publications</a:t>
            </a:r>
          </a:p>
        </p:txBody>
      </p:sp>
      <p:sp>
        <p:nvSpPr>
          <p:cNvPr id="12" name="ZoneTexte 11">
            <a:extLst>
              <a:ext uri="{FF2B5EF4-FFF2-40B4-BE49-F238E27FC236}">
                <a16:creationId xmlns:a16="http://schemas.microsoft.com/office/drawing/2014/main" id="{D8682BBB-C80E-4A15-B8C5-F475B0E5230A}"/>
              </a:ext>
            </a:extLst>
          </p:cNvPr>
          <p:cNvSpPr txBox="1"/>
          <p:nvPr/>
        </p:nvSpPr>
        <p:spPr>
          <a:xfrm>
            <a:off x="123568" y="1893680"/>
            <a:ext cx="11079891" cy="3416320"/>
          </a:xfrm>
          <a:prstGeom prst="rect">
            <a:avLst/>
          </a:prstGeom>
          <a:noFill/>
        </p:spPr>
        <p:txBody>
          <a:bodyPr wrap="square" rtlCol="0">
            <a:spAutoFit/>
          </a:bodyPr>
          <a:lstStyle/>
          <a:p>
            <a:pPr marL="1257300" lvl="2" indent="-342900">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O. </a:t>
            </a:r>
            <a:r>
              <a:rPr lang="en-US" sz="2400" dirty="0" err="1">
                <a:solidFill>
                  <a:srgbClr val="16232B"/>
                </a:solidFill>
                <a:latin typeface="Gill Sans MT" panose="020B0502020104020203" pitchFamily="34" charset="0"/>
                <a:cs typeface="Arial" panose="020B0604020202020204" pitchFamily="34" charset="0"/>
              </a:rPr>
              <a:t>Ghdiri</a:t>
            </a:r>
            <a:r>
              <a:rPr lang="en-US" sz="2400" dirty="0">
                <a:solidFill>
                  <a:srgbClr val="16232B"/>
                </a:solidFill>
                <a:latin typeface="Gill Sans MT" panose="020B0502020104020203" pitchFamily="34" charset="0"/>
                <a:cs typeface="Arial" panose="020B0604020202020204" pitchFamily="34" charset="0"/>
              </a:rPr>
              <a:t>, W. Jaafar, S. </a:t>
            </a:r>
            <a:r>
              <a:rPr lang="en-US" sz="2400" dirty="0" err="1">
                <a:solidFill>
                  <a:srgbClr val="16232B"/>
                </a:solidFill>
                <a:latin typeface="Gill Sans MT" panose="020B0502020104020203" pitchFamily="34" charset="0"/>
                <a:cs typeface="Arial" panose="020B0604020202020204" pitchFamily="34" charset="0"/>
              </a:rPr>
              <a:t>Alfattani</a:t>
            </a:r>
            <a:r>
              <a:rPr lang="en-US" sz="2400" dirty="0">
                <a:solidFill>
                  <a:srgbClr val="16232B"/>
                </a:solidFill>
                <a:latin typeface="Gill Sans MT" panose="020B0502020104020203" pitchFamily="34" charset="0"/>
                <a:cs typeface="Arial" panose="020B0604020202020204" pitchFamily="34" charset="0"/>
              </a:rPr>
              <a:t>, J. B. </a:t>
            </a:r>
            <a:r>
              <a:rPr lang="en-US" sz="2400" dirty="0" err="1">
                <a:solidFill>
                  <a:srgbClr val="16232B"/>
                </a:solidFill>
                <a:latin typeface="Gill Sans MT" panose="020B0502020104020203" pitchFamily="34" charset="0"/>
                <a:cs typeface="Arial" panose="020B0604020202020204" pitchFamily="34" charset="0"/>
              </a:rPr>
              <a:t>Abderrazak</a:t>
            </a:r>
            <a:r>
              <a:rPr lang="en-US" sz="2400" dirty="0">
                <a:solidFill>
                  <a:srgbClr val="16232B"/>
                </a:solidFill>
                <a:latin typeface="Gill Sans MT" panose="020B0502020104020203" pitchFamily="34" charset="0"/>
                <a:cs typeface="Arial" panose="020B0604020202020204" pitchFamily="34" charset="0"/>
              </a:rPr>
              <a:t> and H. </a:t>
            </a:r>
            <a:r>
              <a:rPr lang="en-US" sz="2400" dirty="0" err="1">
                <a:solidFill>
                  <a:srgbClr val="16232B"/>
                </a:solidFill>
                <a:latin typeface="Gill Sans MT" panose="020B0502020104020203" pitchFamily="34" charset="0"/>
                <a:cs typeface="Arial" panose="020B0604020202020204" pitchFamily="34" charset="0"/>
              </a:rPr>
              <a:t>Yanikomeroglu</a:t>
            </a:r>
            <a:r>
              <a:rPr lang="en-US" sz="2400" dirty="0">
                <a:solidFill>
                  <a:srgbClr val="16232B"/>
                </a:solidFill>
                <a:latin typeface="Gill Sans MT" panose="020B0502020104020203" pitchFamily="34" charset="0"/>
                <a:cs typeface="Arial" panose="020B0604020202020204" pitchFamily="34" charset="0"/>
              </a:rPr>
              <a:t>, ”Energy-Eﬃcient Multi-UAV Data Collection for IoT Networks with Time Deadlines,” Proc. GLOBECOM 2020 - 2020 IEEE Global Communications Conference, Taipei, Taiwan, 2020</a:t>
            </a:r>
            <a:br>
              <a:rPr lang="en-US" sz="2400" dirty="0">
                <a:solidFill>
                  <a:srgbClr val="16232B"/>
                </a:solidFill>
                <a:latin typeface="Gill Sans MT" panose="020B0502020104020203" pitchFamily="34" charset="0"/>
                <a:cs typeface="Arial" panose="020B0604020202020204" pitchFamily="34" charset="0"/>
              </a:rPr>
            </a:br>
            <a:endParaRPr lang="en-US" sz="2400" dirty="0">
              <a:solidFill>
                <a:srgbClr val="16232B"/>
              </a:solidFill>
              <a:latin typeface="Gill Sans MT" panose="020B0502020104020203" pitchFamily="34" charset="0"/>
              <a:cs typeface="Arial" panose="020B0604020202020204" pitchFamily="34" charset="0"/>
            </a:endParaRPr>
          </a:p>
          <a:p>
            <a:pPr marL="1257300" lvl="2" indent="-342900">
              <a:buFont typeface="Wingdings" panose="05000000000000000000" pitchFamily="2" charset="2"/>
              <a:buChar char="q"/>
            </a:pPr>
            <a:r>
              <a:rPr lang="en-US" sz="2400" dirty="0">
                <a:solidFill>
                  <a:srgbClr val="16232B"/>
                </a:solidFill>
                <a:latin typeface="Gill Sans MT" panose="020B0502020104020203" pitchFamily="34" charset="0"/>
                <a:cs typeface="Arial" panose="020B0604020202020204" pitchFamily="34" charset="0"/>
              </a:rPr>
              <a:t> O. </a:t>
            </a:r>
            <a:r>
              <a:rPr lang="en-US" sz="2400" dirty="0" err="1">
                <a:solidFill>
                  <a:srgbClr val="16232B"/>
                </a:solidFill>
                <a:latin typeface="Gill Sans MT" panose="020B0502020104020203" pitchFamily="34" charset="0"/>
                <a:cs typeface="Arial" panose="020B0604020202020204" pitchFamily="34" charset="0"/>
              </a:rPr>
              <a:t>Ghdiri</a:t>
            </a:r>
            <a:r>
              <a:rPr lang="en-US" sz="2400" dirty="0">
                <a:solidFill>
                  <a:srgbClr val="16232B"/>
                </a:solidFill>
                <a:latin typeface="Gill Sans MT" panose="020B0502020104020203" pitchFamily="34" charset="0"/>
                <a:cs typeface="Arial" panose="020B0604020202020204" pitchFamily="34" charset="0"/>
              </a:rPr>
              <a:t>, W. Jaafar, S. </a:t>
            </a:r>
            <a:r>
              <a:rPr lang="en-US" sz="2400" dirty="0" err="1">
                <a:solidFill>
                  <a:srgbClr val="16232B"/>
                </a:solidFill>
                <a:latin typeface="Gill Sans MT" panose="020B0502020104020203" pitchFamily="34" charset="0"/>
                <a:cs typeface="Arial" panose="020B0604020202020204" pitchFamily="34" charset="0"/>
              </a:rPr>
              <a:t>Alfattani</a:t>
            </a:r>
            <a:r>
              <a:rPr lang="en-US" sz="2400" dirty="0">
                <a:solidFill>
                  <a:srgbClr val="16232B"/>
                </a:solidFill>
                <a:latin typeface="Gill Sans MT" panose="020B0502020104020203" pitchFamily="34" charset="0"/>
                <a:cs typeface="Arial" panose="020B0604020202020204" pitchFamily="34" charset="0"/>
              </a:rPr>
              <a:t>, J. B. </a:t>
            </a:r>
            <a:r>
              <a:rPr lang="en-US" sz="2400" dirty="0" err="1">
                <a:solidFill>
                  <a:srgbClr val="16232B"/>
                </a:solidFill>
                <a:latin typeface="Gill Sans MT" panose="020B0502020104020203" pitchFamily="34" charset="0"/>
                <a:cs typeface="Arial" panose="020B0604020202020204" pitchFamily="34" charset="0"/>
              </a:rPr>
              <a:t>Abderrazak</a:t>
            </a:r>
            <a:r>
              <a:rPr lang="en-US" sz="2400" dirty="0">
                <a:solidFill>
                  <a:srgbClr val="16232B"/>
                </a:solidFill>
                <a:latin typeface="Gill Sans MT" panose="020B0502020104020203" pitchFamily="34" charset="0"/>
                <a:cs typeface="Arial" panose="020B0604020202020204" pitchFamily="34" charset="0"/>
              </a:rPr>
              <a:t> and H. </a:t>
            </a:r>
            <a:r>
              <a:rPr lang="en-US" sz="2400" dirty="0" err="1">
                <a:solidFill>
                  <a:srgbClr val="16232B"/>
                </a:solidFill>
                <a:latin typeface="Gill Sans MT" panose="020B0502020104020203" pitchFamily="34" charset="0"/>
                <a:cs typeface="Arial" panose="020B0604020202020204" pitchFamily="34" charset="0"/>
              </a:rPr>
              <a:t>Yanikomeroglu</a:t>
            </a:r>
            <a:r>
              <a:rPr lang="en-US" sz="2400" dirty="0">
                <a:solidFill>
                  <a:srgbClr val="16232B"/>
                </a:solidFill>
                <a:latin typeface="Gill Sans MT" panose="020B0502020104020203" pitchFamily="34" charset="0"/>
                <a:cs typeface="Arial" panose="020B0604020202020204" pitchFamily="34" charset="0"/>
              </a:rPr>
              <a:t>, ”Oﬄine and Online UAV-enabled Data Collection in Time constrained IoT Networks,” in IEEE Transactions on Green Communications and Networking - Special Issue - Selected papers from IEEE Globecom’20 (submitted)</a:t>
            </a:r>
          </a:p>
        </p:txBody>
      </p:sp>
      <p:sp>
        <p:nvSpPr>
          <p:cNvPr id="18" name="Rectangle 17">
            <a:extLst>
              <a:ext uri="{FF2B5EF4-FFF2-40B4-BE49-F238E27FC236}">
                <a16:creationId xmlns:a16="http://schemas.microsoft.com/office/drawing/2014/main" id="{CE347E76-29E9-4030-8B5F-71BBB4583CA2}"/>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ZoneTexte 18">
            <a:extLst>
              <a:ext uri="{FF2B5EF4-FFF2-40B4-BE49-F238E27FC236}">
                <a16:creationId xmlns:a16="http://schemas.microsoft.com/office/drawing/2014/main" id="{46EE2480-90BB-49E0-AA50-3B3312B2DCDE}"/>
              </a:ext>
            </a:extLst>
          </p:cNvPr>
          <p:cNvSpPr txBox="1"/>
          <p:nvPr/>
        </p:nvSpPr>
        <p:spPr>
          <a:xfrm>
            <a:off x="-1" y="0"/>
            <a:ext cx="6791325"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4, Results and Discussion </a:t>
            </a:r>
          </a:p>
        </p:txBody>
      </p:sp>
    </p:spTree>
    <p:extLst>
      <p:ext uri="{BB962C8B-B14F-4D97-AF65-F5344CB8AC3E}">
        <p14:creationId xmlns:p14="http://schemas.microsoft.com/office/powerpoint/2010/main" val="2316588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6ACDAE0-B181-465A-BE91-DD1FF8AB1D14}"/>
              </a:ext>
            </a:extLst>
          </p:cNvPr>
          <p:cNvSpPr txBox="1"/>
          <p:nvPr/>
        </p:nvSpPr>
        <p:spPr>
          <a:xfrm>
            <a:off x="1415999" y="3017165"/>
            <a:ext cx="9359999" cy="923330"/>
          </a:xfrm>
          <a:prstGeom prst="rect">
            <a:avLst/>
          </a:prstGeom>
          <a:noFill/>
        </p:spPr>
        <p:txBody>
          <a:bodyPr wrap="square" rtlCol="0">
            <a:spAutoFit/>
          </a:bodyPr>
          <a:lstStyle/>
          <a:p>
            <a:pPr algn="ctr"/>
            <a:r>
              <a:rPr lang="fr-FR" sz="5400" b="1" cap="small" dirty="0">
                <a:solidFill>
                  <a:srgbClr val="10181E"/>
                </a:solidFill>
                <a:latin typeface="Franklin Gothic Heavy" panose="020B0903020102020204" pitchFamily="34" charset="0"/>
              </a:rPr>
              <a:t>Conclusions and Perspectives</a:t>
            </a:r>
          </a:p>
        </p:txBody>
      </p:sp>
      <p:sp>
        <p:nvSpPr>
          <p:cNvPr id="11" name="Rectangle 10">
            <a:extLst>
              <a:ext uri="{FF2B5EF4-FFF2-40B4-BE49-F238E27FC236}">
                <a16:creationId xmlns:a16="http://schemas.microsoft.com/office/drawing/2014/main" id="{1CE4C8FF-61B4-42FF-8390-994E016EE247}"/>
              </a:ext>
            </a:extLst>
          </p:cNvPr>
          <p:cNvSpPr/>
          <p:nvPr/>
        </p:nvSpPr>
        <p:spPr>
          <a:xfrm>
            <a:off x="1416000" y="4517180"/>
            <a:ext cx="93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12C7FB89-7675-4D3F-B0C1-2B11BE8A873C}"/>
              </a:ext>
            </a:extLst>
          </p:cNvPr>
          <p:cNvSpPr/>
          <p:nvPr/>
        </p:nvSpPr>
        <p:spPr>
          <a:xfrm>
            <a:off x="5646000" y="1801261"/>
            <a:ext cx="900000" cy="900000"/>
          </a:xfrm>
          <a:prstGeom prst="ellipse">
            <a:avLst/>
          </a:prstGeom>
          <a:solidFill>
            <a:srgbClr val="F7B32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latin typeface="Britannic Bold" panose="020B0903060703020204" pitchFamily="34" charset="0"/>
              </a:rPr>
              <a:t>5</a:t>
            </a:r>
          </a:p>
        </p:txBody>
      </p:sp>
      <p:sp>
        <p:nvSpPr>
          <p:cNvPr id="14" name="Rectangle 13">
            <a:extLst>
              <a:ext uri="{FF2B5EF4-FFF2-40B4-BE49-F238E27FC236}">
                <a16:creationId xmlns:a16="http://schemas.microsoft.com/office/drawing/2014/main" id="{CB2A366F-9941-4968-BAFD-18DBE5CF5B05}"/>
              </a:ext>
            </a:extLst>
          </p:cNvPr>
          <p:cNvSpPr/>
          <p:nvPr/>
        </p:nvSpPr>
        <p:spPr>
          <a:xfrm>
            <a:off x="1416001"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5AF92FC-D49A-4110-BF05-09EF9C33D270}"/>
              </a:ext>
            </a:extLst>
          </p:cNvPr>
          <p:cNvSpPr/>
          <p:nvPr/>
        </p:nvSpPr>
        <p:spPr>
          <a:xfrm>
            <a:off x="6815999"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7341375"/>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34</a:t>
            </a:fld>
            <a:endParaRPr lang="fr-FR" sz="3200" dirty="0">
              <a:solidFill>
                <a:srgbClr val="16232B"/>
              </a:solidFill>
              <a:latin typeface="Arial Black" panose="020B0A04020102020204" pitchFamily="34" charset="0"/>
            </a:endParaRPr>
          </a:p>
        </p:txBody>
      </p:sp>
      <p:sp>
        <p:nvSpPr>
          <p:cNvPr id="10" name="ZoneTexte 9">
            <a:extLst>
              <a:ext uri="{FF2B5EF4-FFF2-40B4-BE49-F238E27FC236}">
                <a16:creationId xmlns:a16="http://schemas.microsoft.com/office/drawing/2014/main" id="{27111A02-6FBF-4DF8-B756-40AEED4DF614}"/>
              </a:ext>
            </a:extLst>
          </p:cNvPr>
          <p:cNvSpPr txBox="1"/>
          <p:nvPr/>
        </p:nvSpPr>
        <p:spPr>
          <a:xfrm>
            <a:off x="874414" y="1324244"/>
            <a:ext cx="9877403" cy="4455835"/>
          </a:xfrm>
          <a:prstGeom prst="rect">
            <a:avLst/>
          </a:prstGeom>
          <a:noFill/>
        </p:spPr>
        <p:txBody>
          <a:bodyPr wrap="square" rtlCol="0">
            <a:spAutoFit/>
          </a:bodyPr>
          <a:lstStyle/>
          <a:p>
            <a:pPr lvl="1">
              <a:lnSpc>
                <a:spcPct val="150000"/>
              </a:lnSpc>
            </a:pPr>
            <a:endParaRPr lang="en-US" sz="2400" dirty="0">
              <a:solidFill>
                <a:srgbClr val="10181E"/>
              </a:solidFill>
              <a:latin typeface="Arial" panose="020B0604020202020204" pitchFamily="34" charset="0"/>
              <a:cs typeface="Arial" panose="020B0604020202020204" pitchFamily="34" charset="0"/>
            </a:endParaRPr>
          </a:p>
          <a:p>
            <a:pPr lvl="1">
              <a:lnSpc>
                <a:spcPct val="150000"/>
              </a:lnSpc>
            </a:pPr>
            <a:r>
              <a:rPr lang="en-US" sz="2400" dirty="0">
                <a:solidFill>
                  <a:srgbClr val="F7B322"/>
                </a:solidFill>
                <a:latin typeface="Gill Sans MT" panose="020B0502020104020203" pitchFamily="34" charset="0"/>
                <a:cs typeface="Arial" panose="020B0604020202020204" pitchFamily="34" charset="0"/>
              </a:rPr>
              <a:t>Multi-UAV</a:t>
            </a:r>
            <a:r>
              <a:rPr lang="en-US" sz="2400" dirty="0">
                <a:solidFill>
                  <a:srgbClr val="10181E"/>
                </a:solidFill>
                <a:latin typeface="Gill Sans MT" panose="020B0502020104020203" pitchFamily="34" charset="0"/>
                <a:cs typeface="Arial" panose="020B0604020202020204" pitchFamily="34" charset="0"/>
              </a:rPr>
              <a:t> data collection problem in </a:t>
            </a:r>
            <a:r>
              <a:rPr lang="en-US" sz="2400" dirty="0">
                <a:solidFill>
                  <a:srgbClr val="F7B322"/>
                </a:solidFill>
                <a:latin typeface="Gill Sans MT" panose="020B0502020104020203" pitchFamily="34" charset="0"/>
                <a:cs typeface="Arial" panose="020B0604020202020204" pitchFamily="34" charset="0"/>
              </a:rPr>
              <a:t>clustered</a:t>
            </a:r>
            <a:r>
              <a:rPr lang="en-US" sz="2400" dirty="0">
                <a:solidFill>
                  <a:srgbClr val="10181E"/>
                </a:solidFill>
                <a:latin typeface="Gill Sans MT" panose="020B0502020104020203" pitchFamily="34" charset="0"/>
                <a:cs typeface="Arial" panose="020B0604020202020204" pitchFamily="34" charset="0"/>
              </a:rPr>
              <a:t> IoT networks, where sensed data have </a:t>
            </a:r>
            <a:r>
              <a:rPr lang="en-US" sz="2400" dirty="0">
                <a:solidFill>
                  <a:srgbClr val="F7B322"/>
                </a:solidFill>
                <a:latin typeface="Gill Sans MT" panose="020B0502020104020203" pitchFamily="34" charset="0"/>
                <a:cs typeface="Arial" panose="020B0604020202020204" pitchFamily="34" charset="0"/>
              </a:rPr>
              <a:t>time deadlines</a:t>
            </a:r>
            <a:r>
              <a:rPr lang="en-US" sz="2400" dirty="0">
                <a:solidFill>
                  <a:srgbClr val="10181E"/>
                </a:solidFill>
                <a:latin typeface="Gill Sans MT" panose="020B0502020104020203" pitchFamily="34" charset="0"/>
                <a:cs typeface="Arial" panose="020B0604020202020204" pitchFamily="34" charset="0"/>
              </a:rPr>
              <a:t>, was investigated</a:t>
            </a:r>
          </a:p>
          <a:p>
            <a:pPr lvl="1">
              <a:lnSpc>
                <a:spcPct val="150000"/>
              </a:lnSpc>
            </a:pPr>
            <a:endParaRPr lang="en-US" sz="2400" dirty="0">
              <a:solidFill>
                <a:srgbClr val="10181E"/>
              </a:solidFill>
              <a:latin typeface="Gill Sans MT" panose="020B0502020104020203" pitchFamily="34" charset="0"/>
              <a:cs typeface="Arial" panose="020B0604020202020204" pitchFamily="34" charset="0"/>
            </a:endParaRPr>
          </a:p>
          <a:p>
            <a:pPr lvl="1">
              <a:lnSpc>
                <a:spcPct val="150000"/>
              </a:lnSpc>
            </a:pPr>
            <a:r>
              <a:rPr lang="en-US" sz="2400" dirty="0">
                <a:solidFill>
                  <a:srgbClr val="10181E"/>
                </a:solidFill>
                <a:latin typeface="Gill Sans MT" panose="020B0502020104020203" pitchFamily="34" charset="0"/>
                <a:cs typeface="Arial" panose="020B0604020202020204" pitchFamily="34" charset="0"/>
              </a:rPr>
              <a:t>Deployment </a:t>
            </a:r>
            <a:r>
              <a:rPr lang="en-US" sz="2400" dirty="0">
                <a:solidFill>
                  <a:srgbClr val="F7B322"/>
                </a:solidFill>
                <a:latin typeface="Gill Sans MT" panose="020B0502020104020203" pitchFamily="34" charset="0"/>
                <a:cs typeface="Arial" panose="020B0604020202020204" pitchFamily="34" charset="0"/>
              </a:rPr>
              <a:t>energy</a:t>
            </a:r>
            <a:r>
              <a:rPr lang="en-US" sz="2400" dirty="0">
                <a:solidFill>
                  <a:srgbClr val="10181E"/>
                </a:solidFill>
                <a:latin typeface="Gill Sans MT" panose="020B0502020104020203" pitchFamily="34" charset="0"/>
                <a:cs typeface="Arial" panose="020B0604020202020204" pitchFamily="34" charset="0"/>
              </a:rPr>
              <a:t> costs were minimized through a two-step optimization approach:</a:t>
            </a:r>
          </a:p>
          <a:p>
            <a:pPr lvl="2">
              <a:lnSpc>
                <a:spcPct val="150000"/>
              </a:lnSpc>
            </a:pPr>
            <a:r>
              <a:rPr lang="en-US" sz="2400" dirty="0">
                <a:solidFill>
                  <a:srgbClr val="10181E"/>
                </a:solidFill>
                <a:latin typeface="Gill Sans MT" panose="020B0502020104020203" pitchFamily="34" charset="0"/>
                <a:cs typeface="Arial" panose="020B0604020202020204" pitchFamily="34" charset="0"/>
              </a:rPr>
              <a:t>1) IoT sensors clustering and CHs optimal placement</a:t>
            </a:r>
          </a:p>
          <a:p>
            <a:pPr lvl="2">
              <a:lnSpc>
                <a:spcPct val="150000"/>
              </a:lnSpc>
            </a:pPr>
            <a:r>
              <a:rPr lang="en-US" sz="2400" dirty="0">
                <a:solidFill>
                  <a:srgbClr val="10181E"/>
                </a:solidFill>
                <a:latin typeface="Gill Sans MT" panose="020B0502020104020203" pitchFamily="34" charset="0"/>
                <a:cs typeface="Arial" panose="020B0604020202020204" pitchFamily="34" charset="0"/>
              </a:rPr>
              <a:t>2) UAVs deployment and trajectories planning</a:t>
            </a:r>
          </a:p>
        </p:txBody>
      </p:sp>
      <p:sp>
        <p:nvSpPr>
          <p:cNvPr id="12" name="Rectangle 11">
            <a:extLst>
              <a:ext uri="{FF2B5EF4-FFF2-40B4-BE49-F238E27FC236}">
                <a16:creationId xmlns:a16="http://schemas.microsoft.com/office/drawing/2014/main" id="{64F7639D-51B4-4903-999A-8436DEB6EC95}"/>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ZoneTexte 13">
            <a:extLst>
              <a:ext uri="{FF2B5EF4-FFF2-40B4-BE49-F238E27FC236}">
                <a16:creationId xmlns:a16="http://schemas.microsoft.com/office/drawing/2014/main" id="{A4C52CE0-55E6-404B-9FC6-1307154EE598}"/>
              </a:ext>
            </a:extLst>
          </p:cNvPr>
          <p:cNvSpPr txBox="1"/>
          <p:nvPr/>
        </p:nvSpPr>
        <p:spPr>
          <a:xfrm>
            <a:off x="0" y="0"/>
            <a:ext cx="9563100"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5, Conclusions and Perspectives</a:t>
            </a:r>
          </a:p>
        </p:txBody>
      </p:sp>
      <p:sp>
        <p:nvSpPr>
          <p:cNvPr id="15" name="ZoneTexte 14">
            <a:extLst>
              <a:ext uri="{FF2B5EF4-FFF2-40B4-BE49-F238E27FC236}">
                <a16:creationId xmlns:a16="http://schemas.microsoft.com/office/drawing/2014/main" id="{56BB7100-34C5-4409-A155-D318142A0CEE}"/>
              </a:ext>
            </a:extLst>
          </p:cNvPr>
          <p:cNvSpPr txBox="1"/>
          <p:nvPr/>
        </p:nvSpPr>
        <p:spPr>
          <a:xfrm>
            <a:off x="0" y="539032"/>
            <a:ext cx="7119816" cy="928844"/>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Conclusions (1/2)</a:t>
            </a:r>
          </a:p>
        </p:txBody>
      </p:sp>
    </p:spTree>
    <p:extLst>
      <p:ext uri="{BB962C8B-B14F-4D97-AF65-F5344CB8AC3E}">
        <p14:creationId xmlns:p14="http://schemas.microsoft.com/office/powerpoint/2010/main" val="1686126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35</a:t>
            </a:fld>
            <a:endParaRPr lang="fr-FR" sz="3200" dirty="0">
              <a:solidFill>
                <a:srgbClr val="16232B"/>
              </a:solidFill>
              <a:latin typeface="Arial Black" panose="020B0A04020102020204" pitchFamily="34" charset="0"/>
            </a:endParaRPr>
          </a:p>
        </p:txBody>
      </p:sp>
      <p:sp>
        <p:nvSpPr>
          <p:cNvPr id="12" name="Rectangle 11">
            <a:extLst>
              <a:ext uri="{FF2B5EF4-FFF2-40B4-BE49-F238E27FC236}">
                <a16:creationId xmlns:a16="http://schemas.microsoft.com/office/drawing/2014/main" id="{64F7639D-51B4-4903-999A-8436DEB6EC95}"/>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ZoneTexte 13">
            <a:extLst>
              <a:ext uri="{FF2B5EF4-FFF2-40B4-BE49-F238E27FC236}">
                <a16:creationId xmlns:a16="http://schemas.microsoft.com/office/drawing/2014/main" id="{A4C52CE0-55E6-404B-9FC6-1307154EE598}"/>
              </a:ext>
            </a:extLst>
          </p:cNvPr>
          <p:cNvSpPr txBox="1"/>
          <p:nvPr/>
        </p:nvSpPr>
        <p:spPr>
          <a:xfrm>
            <a:off x="0" y="0"/>
            <a:ext cx="9563100"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5, Conclusions and Perspectives</a:t>
            </a:r>
          </a:p>
        </p:txBody>
      </p:sp>
      <p:sp>
        <p:nvSpPr>
          <p:cNvPr id="8" name="ZoneTexte 7">
            <a:extLst>
              <a:ext uri="{FF2B5EF4-FFF2-40B4-BE49-F238E27FC236}">
                <a16:creationId xmlns:a16="http://schemas.microsoft.com/office/drawing/2014/main" id="{0806416A-3A02-4D8D-9CAB-7686FD97FBA0}"/>
              </a:ext>
            </a:extLst>
          </p:cNvPr>
          <p:cNvSpPr txBox="1"/>
          <p:nvPr/>
        </p:nvSpPr>
        <p:spPr>
          <a:xfrm>
            <a:off x="988714" y="1731193"/>
            <a:ext cx="9675915" cy="4154984"/>
          </a:xfrm>
          <a:prstGeom prst="rect">
            <a:avLst/>
          </a:prstGeom>
          <a:noFill/>
        </p:spPr>
        <p:txBody>
          <a:bodyPr wrap="square" rtlCol="0">
            <a:spAutoFit/>
          </a:bodyPr>
          <a:lstStyle/>
          <a:p>
            <a:pPr lvl="1"/>
            <a:r>
              <a:rPr lang="en-US" sz="2400" dirty="0">
                <a:solidFill>
                  <a:srgbClr val="10181E"/>
                </a:solidFill>
                <a:latin typeface="Gill Sans MT" panose="020B0502020104020203" pitchFamily="34" charset="0"/>
                <a:cs typeface="Arial" panose="020B0604020202020204" pitchFamily="34" charset="0"/>
              </a:rPr>
              <a:t>Our </a:t>
            </a:r>
            <a:r>
              <a:rPr lang="en-US" sz="2400" dirty="0">
                <a:solidFill>
                  <a:srgbClr val="F7B322"/>
                </a:solidFill>
                <a:latin typeface="Gill Sans MT" panose="020B0502020104020203" pitchFamily="34" charset="0"/>
                <a:cs typeface="Arial" panose="020B0604020202020204" pitchFamily="34" charset="0"/>
              </a:rPr>
              <a:t>customized K-means </a:t>
            </a:r>
            <a:r>
              <a:rPr lang="en-US" sz="2400" dirty="0">
                <a:solidFill>
                  <a:srgbClr val="10181E"/>
                </a:solidFill>
                <a:latin typeface="Gill Sans MT" panose="020B0502020104020203" pitchFamily="34" charset="0"/>
                <a:cs typeface="Arial" panose="020B0604020202020204" pitchFamily="34" charset="0"/>
              </a:rPr>
              <a:t>clustering method outperformed baseline approaches in terms of number of CHs</a:t>
            </a:r>
          </a:p>
          <a:p>
            <a:pPr lvl="1"/>
            <a:endParaRPr lang="en-US" sz="2400" dirty="0">
              <a:solidFill>
                <a:srgbClr val="10181E"/>
              </a:solidFill>
              <a:latin typeface="Gill Sans MT" panose="020B0502020104020203" pitchFamily="34" charset="0"/>
              <a:cs typeface="Arial" panose="020B0604020202020204" pitchFamily="34" charset="0"/>
            </a:endParaRPr>
          </a:p>
          <a:p>
            <a:pPr lvl="1"/>
            <a:r>
              <a:rPr lang="en-US" sz="2400" dirty="0">
                <a:solidFill>
                  <a:srgbClr val="F7B322"/>
                </a:solidFill>
                <a:latin typeface="Gill Sans MT" panose="020B0502020104020203" pitchFamily="34" charset="0"/>
                <a:cs typeface="Arial" panose="020B0604020202020204" pitchFamily="34" charset="0"/>
              </a:rPr>
              <a:t>Tabu search </a:t>
            </a:r>
            <a:r>
              <a:rPr lang="en-US" sz="2400" dirty="0">
                <a:solidFill>
                  <a:srgbClr val="10181E"/>
                </a:solidFill>
                <a:latin typeface="Gill Sans MT" panose="020B0502020104020203" pitchFamily="34" charset="0"/>
                <a:cs typeface="Arial" panose="020B0604020202020204" pitchFamily="34" charset="0"/>
              </a:rPr>
              <a:t>provided the best UAVs deployment strategies for energy minimization</a:t>
            </a:r>
          </a:p>
          <a:p>
            <a:pPr lvl="1"/>
            <a:endParaRPr lang="en-US" sz="2400" dirty="0">
              <a:solidFill>
                <a:srgbClr val="10181E"/>
              </a:solidFill>
              <a:latin typeface="Gill Sans MT" panose="020B0502020104020203" pitchFamily="34" charset="0"/>
              <a:cs typeface="Arial" panose="020B0604020202020204" pitchFamily="34" charset="0"/>
            </a:endParaRPr>
          </a:p>
          <a:p>
            <a:pPr lvl="1"/>
            <a:r>
              <a:rPr lang="en-US" sz="2400" dirty="0">
                <a:solidFill>
                  <a:srgbClr val="F7B322"/>
                </a:solidFill>
                <a:latin typeface="Gill Sans MT" panose="020B0502020104020203" pitchFamily="34" charset="0"/>
                <a:cs typeface="Arial" panose="020B0604020202020204" pitchFamily="34" charset="0"/>
              </a:rPr>
              <a:t>Actor-Critic</a:t>
            </a:r>
            <a:r>
              <a:rPr lang="en-US" sz="2400" dirty="0">
                <a:solidFill>
                  <a:srgbClr val="10181E"/>
                </a:solidFill>
                <a:latin typeface="Gill Sans MT" panose="020B0502020104020203" pitchFamily="34" charset="0"/>
                <a:cs typeface="Arial" panose="020B0604020202020204" pitchFamily="34" charset="0"/>
              </a:rPr>
              <a:t> outperforms DQN and DDQN in terms of amount of collected data and energy consumption</a:t>
            </a:r>
          </a:p>
          <a:p>
            <a:pPr lvl="1"/>
            <a:endParaRPr lang="en-US" sz="2400" dirty="0">
              <a:solidFill>
                <a:srgbClr val="10181E"/>
              </a:solidFill>
              <a:latin typeface="Gill Sans MT" panose="020B0502020104020203" pitchFamily="34" charset="0"/>
              <a:cs typeface="Arial" panose="020B0604020202020204" pitchFamily="34" charset="0"/>
            </a:endParaRPr>
          </a:p>
          <a:p>
            <a:pPr lvl="1"/>
            <a:r>
              <a:rPr lang="en-US" sz="2400" dirty="0">
                <a:solidFill>
                  <a:srgbClr val="F7B322"/>
                </a:solidFill>
                <a:latin typeface="Gill Sans MT" panose="020B0502020104020203" pitchFamily="34" charset="0"/>
                <a:cs typeface="Arial" panose="020B0604020202020204" pitchFamily="34" charset="0"/>
              </a:rPr>
              <a:t>Actor-Critic</a:t>
            </a:r>
            <a:r>
              <a:rPr lang="en-US" sz="2400" dirty="0">
                <a:solidFill>
                  <a:srgbClr val="10181E"/>
                </a:solidFill>
                <a:latin typeface="Gill Sans MT" panose="020B0502020104020203" pitchFamily="34" charset="0"/>
                <a:cs typeface="Arial" panose="020B0604020202020204" pitchFamily="34" charset="0"/>
              </a:rPr>
              <a:t>  is  capable  of  collecting  up  to  </a:t>
            </a:r>
            <a:r>
              <a:rPr lang="en-US" sz="2400" dirty="0">
                <a:solidFill>
                  <a:srgbClr val="F7B322"/>
                </a:solidFill>
                <a:latin typeface="Gill Sans MT" panose="020B0502020104020203" pitchFamily="34" charset="0"/>
                <a:cs typeface="Arial" panose="020B0604020202020204" pitchFamily="34" charset="0"/>
              </a:rPr>
              <a:t>90%  </a:t>
            </a:r>
            <a:r>
              <a:rPr lang="en-US" sz="2400" dirty="0">
                <a:solidFill>
                  <a:srgbClr val="10181E"/>
                </a:solidFill>
                <a:latin typeface="Gill Sans MT" panose="020B0502020104020203" pitchFamily="34" charset="0"/>
                <a:cs typeface="Arial" panose="020B0604020202020204" pitchFamily="34" charset="0"/>
              </a:rPr>
              <a:t>of  the  data  without  any  prior knowledge of the IoT network</a:t>
            </a:r>
            <a:endParaRPr lang="fr-FR" sz="2400" dirty="0">
              <a:solidFill>
                <a:srgbClr val="10181E"/>
              </a:solidFill>
              <a:latin typeface="Gill Sans MT" panose="020B0502020104020203" pitchFamily="34" charset="0"/>
              <a:cs typeface="Arial" panose="020B0604020202020204" pitchFamily="34" charset="0"/>
            </a:endParaRPr>
          </a:p>
        </p:txBody>
      </p:sp>
      <p:sp>
        <p:nvSpPr>
          <p:cNvPr id="9" name="ZoneTexte 8">
            <a:extLst>
              <a:ext uri="{FF2B5EF4-FFF2-40B4-BE49-F238E27FC236}">
                <a16:creationId xmlns:a16="http://schemas.microsoft.com/office/drawing/2014/main" id="{2D28AC19-E68B-4BFC-AA37-FF48388B9728}"/>
              </a:ext>
            </a:extLst>
          </p:cNvPr>
          <p:cNvSpPr txBox="1"/>
          <p:nvPr/>
        </p:nvSpPr>
        <p:spPr>
          <a:xfrm>
            <a:off x="0" y="539032"/>
            <a:ext cx="7119816" cy="928844"/>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Conclusions (2/2)</a:t>
            </a:r>
          </a:p>
        </p:txBody>
      </p:sp>
    </p:spTree>
    <p:extLst>
      <p:ext uri="{BB962C8B-B14F-4D97-AF65-F5344CB8AC3E}">
        <p14:creationId xmlns:p14="http://schemas.microsoft.com/office/powerpoint/2010/main" val="3397636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36</a:t>
            </a:fld>
            <a:endParaRPr lang="fr-FR" sz="3200" dirty="0">
              <a:solidFill>
                <a:srgbClr val="16232B"/>
              </a:solidFill>
              <a:latin typeface="Arial Black" panose="020B0A04020102020204" pitchFamily="34" charset="0"/>
            </a:endParaRPr>
          </a:p>
        </p:txBody>
      </p:sp>
      <p:sp>
        <p:nvSpPr>
          <p:cNvPr id="12" name="Rectangle 11">
            <a:extLst>
              <a:ext uri="{FF2B5EF4-FFF2-40B4-BE49-F238E27FC236}">
                <a16:creationId xmlns:a16="http://schemas.microsoft.com/office/drawing/2014/main" id="{64F7639D-51B4-4903-999A-8436DEB6EC95}"/>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ZoneTexte 13">
            <a:extLst>
              <a:ext uri="{FF2B5EF4-FFF2-40B4-BE49-F238E27FC236}">
                <a16:creationId xmlns:a16="http://schemas.microsoft.com/office/drawing/2014/main" id="{A4C52CE0-55E6-404B-9FC6-1307154EE598}"/>
              </a:ext>
            </a:extLst>
          </p:cNvPr>
          <p:cNvSpPr txBox="1"/>
          <p:nvPr/>
        </p:nvSpPr>
        <p:spPr>
          <a:xfrm>
            <a:off x="0" y="0"/>
            <a:ext cx="9563100"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5, Conclusions and Perspectives</a:t>
            </a:r>
          </a:p>
        </p:txBody>
      </p:sp>
      <p:sp>
        <p:nvSpPr>
          <p:cNvPr id="8" name="ZoneTexte 7">
            <a:extLst>
              <a:ext uri="{FF2B5EF4-FFF2-40B4-BE49-F238E27FC236}">
                <a16:creationId xmlns:a16="http://schemas.microsoft.com/office/drawing/2014/main" id="{0806416A-3A02-4D8D-9CAB-7686FD97FBA0}"/>
              </a:ext>
            </a:extLst>
          </p:cNvPr>
          <p:cNvSpPr txBox="1"/>
          <p:nvPr/>
        </p:nvSpPr>
        <p:spPr>
          <a:xfrm>
            <a:off x="912514" y="1860409"/>
            <a:ext cx="9675915" cy="2797241"/>
          </a:xfrm>
          <a:prstGeom prst="rect">
            <a:avLst/>
          </a:prstGeom>
          <a:noFill/>
        </p:spPr>
        <p:txBody>
          <a:bodyPr wrap="square" rtlCol="0">
            <a:spAutoFit/>
          </a:bodyPr>
          <a:lstStyle/>
          <a:p>
            <a:pPr lvl="1">
              <a:spcAft>
                <a:spcPts val="1800"/>
              </a:spcAft>
            </a:pPr>
            <a:r>
              <a:rPr lang="en-US" sz="2400" dirty="0">
                <a:solidFill>
                  <a:srgbClr val="10181E"/>
                </a:solidFill>
                <a:latin typeface="Gill Sans MT" panose="020B0502020104020203" pitchFamily="34" charset="0"/>
                <a:cs typeface="Arial" panose="020B0604020202020204" pitchFamily="34" charset="0"/>
              </a:rPr>
              <a:t>In our </a:t>
            </a:r>
            <a:r>
              <a:rPr lang="en-US" sz="2400" b="1" dirty="0">
                <a:solidFill>
                  <a:srgbClr val="F7B322"/>
                </a:solidFill>
                <a:latin typeface="Gill Sans MT" panose="020B0502020104020203" pitchFamily="34" charset="0"/>
                <a:cs typeface="Arial" panose="020B0604020202020204" pitchFamily="34" charset="0"/>
              </a:rPr>
              <a:t>future works</a:t>
            </a:r>
            <a:r>
              <a:rPr lang="en-US" sz="2400" dirty="0">
                <a:solidFill>
                  <a:srgbClr val="10181E"/>
                </a:solidFill>
                <a:latin typeface="Gill Sans MT" panose="020B0502020104020203" pitchFamily="34" charset="0"/>
                <a:cs typeface="Arial" panose="020B0604020202020204" pitchFamily="34" charset="0"/>
              </a:rPr>
              <a:t>, we plan to:</a:t>
            </a:r>
          </a:p>
          <a:p>
            <a:pPr marL="1257300" lvl="2" indent="-342900">
              <a:lnSpc>
                <a:spcPct val="200000"/>
              </a:lnSpc>
              <a:buFont typeface="Wingdings" panose="05000000000000000000" pitchFamily="2" charset="2"/>
              <a:buChar char="§"/>
            </a:pPr>
            <a:r>
              <a:rPr lang="en-US" sz="2400" dirty="0">
                <a:solidFill>
                  <a:srgbClr val="10181E"/>
                </a:solidFill>
                <a:latin typeface="Gill Sans MT" panose="020B0502020104020203" pitchFamily="34" charset="0"/>
                <a:cs typeface="Arial" panose="020B0604020202020204" pitchFamily="34" charset="0"/>
              </a:rPr>
              <a:t>Use energy harvesting</a:t>
            </a:r>
          </a:p>
          <a:p>
            <a:pPr marL="1257300" lvl="2" indent="-342900">
              <a:lnSpc>
                <a:spcPct val="200000"/>
              </a:lnSpc>
              <a:buFont typeface="Wingdings" panose="05000000000000000000" pitchFamily="2" charset="2"/>
              <a:buChar char="§"/>
            </a:pPr>
            <a:r>
              <a:rPr lang="en-US" sz="2400" dirty="0">
                <a:solidFill>
                  <a:srgbClr val="10181E"/>
                </a:solidFill>
                <a:latin typeface="Gill Sans MT" panose="020B0502020104020203" pitchFamily="34" charset="0"/>
                <a:cs typeface="Arial" panose="020B0604020202020204" pitchFamily="34" charset="0"/>
              </a:rPr>
              <a:t>Deploy mobile SNs</a:t>
            </a:r>
          </a:p>
          <a:p>
            <a:pPr marL="1257300" lvl="2" indent="-342900">
              <a:lnSpc>
                <a:spcPct val="200000"/>
              </a:lnSpc>
              <a:buFont typeface="Wingdings" panose="05000000000000000000" pitchFamily="2" charset="2"/>
              <a:buChar char="§"/>
            </a:pPr>
            <a:r>
              <a:rPr lang="en-US" sz="2400" dirty="0">
                <a:solidFill>
                  <a:srgbClr val="10181E"/>
                </a:solidFill>
                <a:latin typeface="Gill Sans MT" panose="020B0502020104020203" pitchFamily="34" charset="0"/>
                <a:cs typeface="Arial" panose="020B0604020202020204" pitchFamily="34" charset="0"/>
              </a:rPr>
              <a:t>Secure all data transactions</a:t>
            </a:r>
          </a:p>
        </p:txBody>
      </p:sp>
      <p:sp>
        <p:nvSpPr>
          <p:cNvPr id="7" name="ZoneTexte 6">
            <a:extLst>
              <a:ext uri="{FF2B5EF4-FFF2-40B4-BE49-F238E27FC236}">
                <a16:creationId xmlns:a16="http://schemas.microsoft.com/office/drawing/2014/main" id="{610021A5-E764-4D80-A894-564FD94E9DA7}"/>
              </a:ext>
            </a:extLst>
          </p:cNvPr>
          <p:cNvSpPr txBox="1"/>
          <p:nvPr/>
        </p:nvSpPr>
        <p:spPr>
          <a:xfrm>
            <a:off x="0" y="539032"/>
            <a:ext cx="7119816" cy="928844"/>
          </a:xfrm>
          <a:prstGeom prst="rect">
            <a:avLst/>
          </a:prstGeom>
          <a:noFill/>
        </p:spPr>
        <p:txBody>
          <a:bodyPr wrap="square" rtlCol="0">
            <a:spAutoFit/>
          </a:bodyPr>
          <a:lstStyle/>
          <a:p>
            <a:pPr lvl="1">
              <a:lnSpc>
                <a:spcPct val="200000"/>
              </a:lnSpc>
            </a:pPr>
            <a:r>
              <a:rPr lang="en-US" sz="3200" b="1" dirty="0">
                <a:solidFill>
                  <a:srgbClr val="F7B322"/>
                </a:solidFill>
                <a:latin typeface="Gill Sans MT" panose="020B0502020104020203" pitchFamily="34" charset="0"/>
              </a:rPr>
              <a:t>Perspectives</a:t>
            </a:r>
          </a:p>
        </p:txBody>
      </p:sp>
      <p:pic>
        <p:nvPicPr>
          <p:cNvPr id="9218" name="Picture 2" descr="Unconventional UAS recharging and energy harvesting | Download Scientific  Diagram">
            <a:extLst>
              <a:ext uri="{FF2B5EF4-FFF2-40B4-BE49-F238E27FC236}">
                <a16:creationId xmlns:a16="http://schemas.microsoft.com/office/drawing/2014/main" id="{8888AA09-2395-419F-B07A-76059A5C9D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18"/>
          <a:stretch/>
        </p:blipFill>
        <p:spPr bwMode="auto">
          <a:xfrm>
            <a:off x="568456" y="3529513"/>
            <a:ext cx="10957796" cy="235984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26C88D9-DCD8-46B6-BEF5-7B171999DD43}"/>
              </a:ext>
            </a:extLst>
          </p:cNvPr>
          <p:cNvPicPr>
            <a:picLocks noChangeAspect="1"/>
          </p:cNvPicPr>
          <p:nvPr/>
        </p:nvPicPr>
        <p:blipFill rotWithShape="1">
          <a:blip r:embed="rId4">
            <a:extLst>
              <a:ext uri="{28A0092B-C50C-407E-A947-70E740481C1C}">
                <a14:useLocalDpi xmlns:a14="http://schemas.microsoft.com/office/drawing/2010/main" val="0"/>
              </a:ext>
            </a:extLst>
          </a:blip>
          <a:srcRect r="51637"/>
          <a:stretch/>
        </p:blipFill>
        <p:spPr>
          <a:xfrm>
            <a:off x="6897775" y="2680301"/>
            <a:ext cx="1296581" cy="2680906"/>
          </a:xfrm>
          <a:prstGeom prst="rect">
            <a:avLst/>
          </a:prstGeom>
        </p:spPr>
      </p:pic>
      <p:pic>
        <p:nvPicPr>
          <p:cNvPr id="11" name="Image 10">
            <a:extLst>
              <a:ext uri="{FF2B5EF4-FFF2-40B4-BE49-F238E27FC236}">
                <a16:creationId xmlns:a16="http://schemas.microsoft.com/office/drawing/2014/main" id="{2E7C8C5C-45F2-4361-8DAA-E23F043D23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3177" y="2809847"/>
            <a:ext cx="2359846" cy="2359846"/>
          </a:xfrm>
          <a:prstGeom prst="rect">
            <a:avLst/>
          </a:prstGeom>
        </p:spPr>
      </p:pic>
      <p:pic>
        <p:nvPicPr>
          <p:cNvPr id="15" name="Image 14">
            <a:extLst>
              <a:ext uri="{FF2B5EF4-FFF2-40B4-BE49-F238E27FC236}">
                <a16:creationId xmlns:a16="http://schemas.microsoft.com/office/drawing/2014/main" id="{C67F8168-4BDB-49D7-8B29-EEA3D61C04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7498" y="4020754"/>
            <a:ext cx="2359846" cy="2359846"/>
          </a:xfrm>
          <a:prstGeom prst="rect">
            <a:avLst/>
          </a:prstGeom>
        </p:spPr>
      </p:pic>
      <p:pic>
        <p:nvPicPr>
          <p:cNvPr id="9220" name="Picture 4">
            <a:extLst>
              <a:ext uri="{FF2B5EF4-FFF2-40B4-BE49-F238E27FC236}">
                <a16:creationId xmlns:a16="http://schemas.microsoft.com/office/drawing/2014/main" id="{66C7FC21-A537-4017-BAF4-6AFD132AC4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33873" y="2376990"/>
            <a:ext cx="5749576" cy="318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3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xit" presetSubtype="0" fill="hold" nodeType="withEffect">
                                  <p:stCondLst>
                                    <p:cond delay="0"/>
                                  </p:stCondLst>
                                  <p:childTnLst>
                                    <p:animEffect transition="out" filter="fade">
                                      <p:cBhvr>
                                        <p:cTn id="26" dur="500"/>
                                        <p:tgtEl>
                                          <p:spTgt spid="9218"/>
                                        </p:tgtEl>
                                      </p:cBhvr>
                                    </p:animEffect>
                                    <p:set>
                                      <p:cBhvr>
                                        <p:cTn id="27" dur="1" fill="hold">
                                          <p:stCondLst>
                                            <p:cond delay="499"/>
                                          </p:stCondLst>
                                        </p:cTn>
                                        <p:tgtEl>
                                          <p:spTgt spid="92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220"/>
                                        </p:tgtEl>
                                        <p:attrNameLst>
                                          <p:attrName>style.visibility</p:attrName>
                                        </p:attrNameLst>
                                      </p:cBhvr>
                                      <p:to>
                                        <p:strVal val="visible"/>
                                      </p:to>
                                    </p:set>
                                    <p:animEffect transition="in" filter="fade">
                                      <p:cBhvr>
                                        <p:cTn id="35" dur="500"/>
                                        <p:tgtEl>
                                          <p:spTgt spid="9220"/>
                                        </p:tgtEl>
                                      </p:cBhvr>
                                    </p:animEffect>
                                  </p:childTnLst>
                                </p:cTn>
                              </p:par>
                              <p:par>
                                <p:cTn id="36" presetID="10" presetClass="exit" presetSubtype="0" fill="hold" nodeType="with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E0E9-E5BD-4A81-A3C3-5578A0EF6442}"/>
              </a:ext>
            </a:extLst>
          </p:cNvPr>
          <p:cNvSpPr/>
          <p:nvPr/>
        </p:nvSpPr>
        <p:spPr>
          <a:xfrm>
            <a:off x="0" y="3429000"/>
            <a:ext cx="12192000" cy="3429000"/>
          </a:xfrm>
          <a:prstGeom prst="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E96B2"/>
              </a:solidFill>
            </a:endParaRPr>
          </a:p>
        </p:txBody>
      </p:sp>
      <p:sp>
        <p:nvSpPr>
          <p:cNvPr id="6" name="ZoneTexte 5">
            <a:extLst>
              <a:ext uri="{FF2B5EF4-FFF2-40B4-BE49-F238E27FC236}">
                <a16:creationId xmlns:a16="http://schemas.microsoft.com/office/drawing/2014/main" id="{0FCE28C4-0E0D-4065-9B70-33D80D7E3492}"/>
              </a:ext>
            </a:extLst>
          </p:cNvPr>
          <p:cNvSpPr txBox="1"/>
          <p:nvPr/>
        </p:nvSpPr>
        <p:spPr>
          <a:xfrm>
            <a:off x="142875" y="1681445"/>
            <a:ext cx="12192000" cy="2215991"/>
          </a:xfrm>
          <a:prstGeom prst="rect">
            <a:avLst/>
          </a:prstGeom>
          <a:noFill/>
        </p:spPr>
        <p:txBody>
          <a:bodyPr wrap="square" rtlCol="0">
            <a:spAutoFit/>
          </a:bodyPr>
          <a:lstStyle/>
          <a:p>
            <a:r>
              <a:rPr lang="en-US" sz="13800" dirty="0">
                <a:solidFill>
                  <a:srgbClr val="91B0C5"/>
                </a:solidFill>
                <a:latin typeface="Britannic Bold" panose="020B0903060703020204" pitchFamily="34" charset="0"/>
              </a:rPr>
              <a:t>THANK YOU</a:t>
            </a:r>
          </a:p>
        </p:txBody>
      </p:sp>
      <p:sp>
        <p:nvSpPr>
          <p:cNvPr id="7" name="ZoneTexte 6">
            <a:extLst>
              <a:ext uri="{FF2B5EF4-FFF2-40B4-BE49-F238E27FC236}">
                <a16:creationId xmlns:a16="http://schemas.microsoft.com/office/drawing/2014/main" id="{7E8E716E-1A62-4BEC-A1A6-3F387FDCF64E}"/>
              </a:ext>
            </a:extLst>
          </p:cNvPr>
          <p:cNvSpPr txBox="1"/>
          <p:nvPr/>
        </p:nvSpPr>
        <p:spPr>
          <a:xfrm>
            <a:off x="2376488" y="5986621"/>
            <a:ext cx="9886950" cy="1107996"/>
          </a:xfrm>
          <a:prstGeom prst="rect">
            <a:avLst/>
          </a:prstGeom>
          <a:noFill/>
        </p:spPr>
        <p:txBody>
          <a:bodyPr wrap="square" rtlCol="0">
            <a:spAutoFit/>
          </a:bodyPr>
          <a:lstStyle/>
          <a:p>
            <a:pPr algn="r"/>
            <a:r>
              <a:rPr lang="en-US" sz="6600" dirty="0">
                <a:solidFill>
                  <a:schemeClr val="bg1"/>
                </a:solidFill>
                <a:latin typeface="Bahnschrift SemiBold" panose="020B0502040204020203" pitchFamily="34" charset="0"/>
              </a:rPr>
              <a:t> ANY QUESTIONS?</a:t>
            </a:r>
          </a:p>
        </p:txBody>
      </p:sp>
    </p:spTree>
    <p:extLst>
      <p:ext uri="{BB962C8B-B14F-4D97-AF65-F5344CB8AC3E}">
        <p14:creationId xmlns:p14="http://schemas.microsoft.com/office/powerpoint/2010/main" val="2606714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4</a:t>
            </a:fld>
            <a:endParaRPr lang="fr-FR" sz="3200" dirty="0">
              <a:solidFill>
                <a:srgbClr val="16232B"/>
              </a:solidFill>
              <a:latin typeface="Arial Black" panose="020B0A04020102020204" pitchFamily="34" charset="0"/>
            </a:endParaRPr>
          </a:p>
        </p:txBody>
      </p:sp>
      <p:sp>
        <p:nvSpPr>
          <p:cNvPr id="10" name="ZoneTexte 9">
            <a:extLst>
              <a:ext uri="{FF2B5EF4-FFF2-40B4-BE49-F238E27FC236}">
                <a16:creationId xmlns:a16="http://schemas.microsoft.com/office/drawing/2014/main" id="{625BD53C-AE2F-4B3F-986C-3EA8264BD064}"/>
              </a:ext>
            </a:extLst>
          </p:cNvPr>
          <p:cNvSpPr txBox="1"/>
          <p:nvPr/>
        </p:nvSpPr>
        <p:spPr>
          <a:xfrm>
            <a:off x="469556" y="2644170"/>
            <a:ext cx="5016843" cy="1569660"/>
          </a:xfrm>
          <a:prstGeom prst="rect">
            <a:avLst/>
          </a:prstGeom>
          <a:noFill/>
        </p:spPr>
        <p:txBody>
          <a:bodyPr wrap="square" rtlCol="0">
            <a:spAutoFit/>
          </a:bodyPr>
          <a:lstStyle/>
          <a:p>
            <a:pPr lvl="1" algn="ctr"/>
            <a:r>
              <a:rPr lang="en-US" sz="4800" b="1" dirty="0">
                <a:solidFill>
                  <a:srgbClr val="10181E"/>
                </a:solidFill>
                <a:latin typeface="Gill Sans MT" panose="020B0502020104020203" pitchFamily="34" charset="0"/>
                <a:cs typeface="Arial" panose="020B0604020202020204" pitchFamily="34" charset="0"/>
              </a:rPr>
              <a:t>UAVs as </a:t>
            </a:r>
            <a:r>
              <a:rPr lang="en-US" sz="4800" b="1" dirty="0">
                <a:solidFill>
                  <a:srgbClr val="F7B322"/>
                </a:solidFill>
                <a:latin typeface="Gill Sans MT" panose="020B0502020104020203" pitchFamily="34" charset="0"/>
                <a:cs typeface="Arial" panose="020B0604020202020204" pitchFamily="34" charset="0"/>
              </a:rPr>
              <a:t>Data collectors</a:t>
            </a:r>
          </a:p>
        </p:txBody>
      </p:sp>
      <p:pic>
        <p:nvPicPr>
          <p:cNvPr id="6" name="Image 5">
            <a:extLst>
              <a:ext uri="{FF2B5EF4-FFF2-40B4-BE49-F238E27FC236}">
                <a16:creationId xmlns:a16="http://schemas.microsoft.com/office/drawing/2014/main" id="{44B23A6A-37FD-4A25-A52F-3CD97DDB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708" y="737273"/>
            <a:ext cx="5718544" cy="5803895"/>
          </a:xfrm>
          <a:prstGeom prst="rect">
            <a:avLst/>
          </a:prstGeom>
        </p:spPr>
      </p:pic>
    </p:spTree>
    <p:extLst>
      <p:ext uri="{BB962C8B-B14F-4D97-AF65-F5344CB8AC3E}">
        <p14:creationId xmlns:p14="http://schemas.microsoft.com/office/powerpoint/2010/main" val="97838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5</a:t>
            </a:fld>
            <a:endParaRPr lang="fr-FR" sz="3200" dirty="0">
              <a:solidFill>
                <a:srgbClr val="16232B"/>
              </a:solidFill>
              <a:latin typeface="Arial Black" panose="020B0A04020102020204" pitchFamily="34" charset="0"/>
            </a:endParaRPr>
          </a:p>
        </p:txBody>
      </p:sp>
      <p:grpSp>
        <p:nvGrpSpPr>
          <p:cNvPr id="12" name="Group 2">
            <a:extLst>
              <a:ext uri="{FF2B5EF4-FFF2-40B4-BE49-F238E27FC236}">
                <a16:creationId xmlns:a16="http://schemas.microsoft.com/office/drawing/2014/main" id="{D360790B-238C-49B1-9094-A2FC61AC7AD6}"/>
              </a:ext>
            </a:extLst>
          </p:cNvPr>
          <p:cNvGrpSpPr/>
          <p:nvPr/>
        </p:nvGrpSpPr>
        <p:grpSpPr>
          <a:xfrm>
            <a:off x="2000250" y="1318311"/>
            <a:ext cx="7386823" cy="1242705"/>
            <a:chOff x="3663279" y="4558348"/>
            <a:chExt cx="6749097" cy="1242705"/>
          </a:xfrm>
          <a:solidFill>
            <a:srgbClr val="91B0C5"/>
          </a:solidFill>
        </p:grpSpPr>
        <p:grpSp>
          <p:nvGrpSpPr>
            <p:cNvPr id="14" name="Group 15">
              <a:extLst>
                <a:ext uri="{FF2B5EF4-FFF2-40B4-BE49-F238E27FC236}">
                  <a16:creationId xmlns:a16="http://schemas.microsoft.com/office/drawing/2014/main" id="{1647F509-0DC0-4C07-B5F5-3380C3A9F2CF}"/>
                </a:ext>
              </a:extLst>
            </p:cNvPr>
            <p:cNvGrpSpPr/>
            <p:nvPr/>
          </p:nvGrpSpPr>
          <p:grpSpPr>
            <a:xfrm flipV="1">
              <a:off x="3663279" y="4558348"/>
              <a:ext cx="6749097" cy="1242705"/>
              <a:chOff x="1695450" y="2114550"/>
              <a:chExt cx="10343346" cy="1143001"/>
            </a:xfrm>
            <a:grpFill/>
          </p:grpSpPr>
          <p:sp>
            <p:nvSpPr>
              <p:cNvPr id="16" name="Rectangle 15">
                <a:extLst>
                  <a:ext uri="{FF2B5EF4-FFF2-40B4-BE49-F238E27FC236}">
                    <a16:creationId xmlns:a16="http://schemas.microsoft.com/office/drawing/2014/main" id="{7E7365A2-4B81-4796-9A4E-5CE6ECFEE2D0}"/>
                  </a:ext>
                </a:extLst>
              </p:cNvPr>
              <p:cNvSpPr/>
              <p:nvPr/>
            </p:nvSpPr>
            <p:spPr bwMode="auto">
              <a:xfrm>
                <a:off x="4190999" y="2114550"/>
                <a:ext cx="7847797" cy="533400"/>
              </a:xfrm>
              <a:prstGeom prst="rec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17" name="Diagonal Stripe 54">
                <a:extLst>
                  <a:ext uri="{FF2B5EF4-FFF2-40B4-BE49-F238E27FC236}">
                    <a16:creationId xmlns:a16="http://schemas.microsoft.com/office/drawing/2014/main" id="{529D4C63-017F-4753-A5FA-4592BB32258D}"/>
                  </a:ext>
                </a:extLst>
              </p:cNvPr>
              <p:cNvSpPr/>
              <p:nvPr/>
            </p:nvSpPr>
            <p:spPr bwMode="auto">
              <a:xfrm rot="10800000">
                <a:off x="2362200" y="2114550"/>
                <a:ext cx="1828800" cy="1143000"/>
              </a:xfrm>
              <a:prstGeom prst="diagStripe">
                <a:avLst>
                  <a:gd name="adj" fmla="val 53333"/>
                </a:avLst>
              </a:prstGeom>
              <a:solidFill>
                <a:srgbClr val="638FAD"/>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18" name="Left Arrow 55">
                <a:extLst>
                  <a:ext uri="{FF2B5EF4-FFF2-40B4-BE49-F238E27FC236}">
                    <a16:creationId xmlns:a16="http://schemas.microsoft.com/office/drawing/2014/main" id="{7326FDC2-A5E4-49F7-AE3F-6ABF650FCCD8}"/>
                  </a:ext>
                </a:extLst>
              </p:cNvPr>
              <p:cNvSpPr/>
              <p:nvPr/>
            </p:nvSpPr>
            <p:spPr bwMode="auto">
              <a:xfrm>
                <a:off x="1695450" y="2724151"/>
                <a:ext cx="1524000" cy="533400"/>
              </a:xfrm>
              <a:prstGeom prst="leftArrow">
                <a:avLst>
                  <a:gd name="adj1" fmla="val 100000"/>
                  <a:gd name="adj2" fmla="val 49107"/>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grpSp>
        <p:sp>
          <p:nvSpPr>
            <p:cNvPr id="15" name="TextBox 56">
              <a:extLst>
                <a:ext uri="{FF2B5EF4-FFF2-40B4-BE49-F238E27FC236}">
                  <a16:creationId xmlns:a16="http://schemas.microsoft.com/office/drawing/2014/main" id="{AAD9C750-7745-456B-BF72-60CB29A3F998}"/>
                </a:ext>
              </a:extLst>
            </p:cNvPr>
            <p:cNvSpPr txBox="1"/>
            <p:nvPr/>
          </p:nvSpPr>
          <p:spPr>
            <a:xfrm>
              <a:off x="4049698" y="4602920"/>
              <a:ext cx="390619" cy="492443"/>
            </a:xfrm>
            <a:prstGeom prst="rect">
              <a:avLst/>
            </a:prstGeom>
            <a:grpFill/>
          </p:spPr>
          <p:txBody>
            <a:bodyPr wrap="square" lIns="0" tIns="0" rIns="0" bIns="0" rtlCol="0" anchor="ctr">
              <a:spAutoFit/>
            </a:bodyPr>
            <a:lstStyle/>
            <a:p>
              <a:pPr lvl="0" algn="ctr" defTabSz="914400">
                <a:spcBef>
                  <a:spcPct val="20000"/>
                </a:spcBef>
                <a:defRPr/>
              </a:pPr>
              <a:r>
                <a:rPr lang="en-US" sz="3200" b="1" dirty="0">
                  <a:solidFill>
                    <a:srgbClr val="10181E"/>
                  </a:solidFill>
                  <a:latin typeface="Franklin Gothic Heavy" panose="020B0903020102020204" pitchFamily="34" charset="0"/>
                </a:rPr>
                <a:t>1</a:t>
              </a:r>
            </a:p>
          </p:txBody>
        </p:sp>
      </p:grpSp>
      <p:grpSp>
        <p:nvGrpSpPr>
          <p:cNvPr id="19" name="Group 2">
            <a:extLst>
              <a:ext uri="{FF2B5EF4-FFF2-40B4-BE49-F238E27FC236}">
                <a16:creationId xmlns:a16="http://schemas.microsoft.com/office/drawing/2014/main" id="{E53A848F-8018-43A8-B022-B7F47DCB2E6B}"/>
              </a:ext>
            </a:extLst>
          </p:cNvPr>
          <p:cNvGrpSpPr/>
          <p:nvPr/>
        </p:nvGrpSpPr>
        <p:grpSpPr>
          <a:xfrm>
            <a:off x="2000250" y="2092209"/>
            <a:ext cx="7386823" cy="1242705"/>
            <a:chOff x="3663279" y="4558348"/>
            <a:chExt cx="6749097" cy="1242705"/>
          </a:xfrm>
          <a:solidFill>
            <a:srgbClr val="91B0C5"/>
          </a:solidFill>
        </p:grpSpPr>
        <p:grpSp>
          <p:nvGrpSpPr>
            <p:cNvPr id="20" name="Group 15">
              <a:extLst>
                <a:ext uri="{FF2B5EF4-FFF2-40B4-BE49-F238E27FC236}">
                  <a16:creationId xmlns:a16="http://schemas.microsoft.com/office/drawing/2014/main" id="{02C72954-E524-4E35-87E9-894F9FB76A37}"/>
                </a:ext>
              </a:extLst>
            </p:cNvPr>
            <p:cNvGrpSpPr/>
            <p:nvPr/>
          </p:nvGrpSpPr>
          <p:grpSpPr>
            <a:xfrm flipV="1">
              <a:off x="3663279" y="4558348"/>
              <a:ext cx="6749097" cy="1242705"/>
              <a:chOff x="1695450" y="2114550"/>
              <a:chExt cx="10343346" cy="1143001"/>
            </a:xfrm>
            <a:grpFill/>
          </p:grpSpPr>
          <p:sp>
            <p:nvSpPr>
              <p:cNvPr id="22" name="Rectangle 21">
                <a:extLst>
                  <a:ext uri="{FF2B5EF4-FFF2-40B4-BE49-F238E27FC236}">
                    <a16:creationId xmlns:a16="http://schemas.microsoft.com/office/drawing/2014/main" id="{C3746289-2216-4B04-9108-809E7ECAAA1C}"/>
                  </a:ext>
                </a:extLst>
              </p:cNvPr>
              <p:cNvSpPr/>
              <p:nvPr/>
            </p:nvSpPr>
            <p:spPr bwMode="auto">
              <a:xfrm>
                <a:off x="4190999" y="2114550"/>
                <a:ext cx="7847797" cy="533400"/>
              </a:xfrm>
              <a:prstGeom prst="rec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3" name="Diagonal Stripe 54">
                <a:extLst>
                  <a:ext uri="{FF2B5EF4-FFF2-40B4-BE49-F238E27FC236}">
                    <a16:creationId xmlns:a16="http://schemas.microsoft.com/office/drawing/2014/main" id="{672EBADF-86A0-41A7-BF41-78F945ECED53}"/>
                  </a:ext>
                </a:extLst>
              </p:cNvPr>
              <p:cNvSpPr/>
              <p:nvPr/>
            </p:nvSpPr>
            <p:spPr bwMode="auto">
              <a:xfrm rot="10800000">
                <a:off x="2362200" y="2114550"/>
                <a:ext cx="1828800" cy="1143000"/>
              </a:xfrm>
              <a:prstGeom prst="diagStripe">
                <a:avLst>
                  <a:gd name="adj" fmla="val 53333"/>
                </a:avLst>
              </a:prstGeom>
              <a:solidFill>
                <a:srgbClr val="638FAD"/>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4" name="Left Arrow 55">
                <a:extLst>
                  <a:ext uri="{FF2B5EF4-FFF2-40B4-BE49-F238E27FC236}">
                    <a16:creationId xmlns:a16="http://schemas.microsoft.com/office/drawing/2014/main" id="{674611B0-C152-4067-8284-3BD624DD272A}"/>
                  </a:ext>
                </a:extLst>
              </p:cNvPr>
              <p:cNvSpPr/>
              <p:nvPr/>
            </p:nvSpPr>
            <p:spPr bwMode="auto">
              <a:xfrm>
                <a:off x="1695450" y="2724151"/>
                <a:ext cx="1524000" cy="533400"/>
              </a:xfrm>
              <a:prstGeom prst="leftArrow">
                <a:avLst>
                  <a:gd name="adj1" fmla="val 100000"/>
                  <a:gd name="adj2" fmla="val 49107"/>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grpSp>
        <p:sp>
          <p:nvSpPr>
            <p:cNvPr id="21" name="TextBox 56">
              <a:extLst>
                <a:ext uri="{FF2B5EF4-FFF2-40B4-BE49-F238E27FC236}">
                  <a16:creationId xmlns:a16="http://schemas.microsoft.com/office/drawing/2014/main" id="{04410AAB-4B03-491A-A4F5-28333D4B008C}"/>
                </a:ext>
              </a:extLst>
            </p:cNvPr>
            <p:cNvSpPr txBox="1"/>
            <p:nvPr/>
          </p:nvSpPr>
          <p:spPr>
            <a:xfrm>
              <a:off x="4049698" y="4602920"/>
              <a:ext cx="390619" cy="492443"/>
            </a:xfrm>
            <a:prstGeom prst="rect">
              <a:avLst/>
            </a:prstGeom>
            <a:grpFill/>
          </p:spPr>
          <p:txBody>
            <a:bodyPr wrap="square" lIns="0" tIns="0" rIns="0" bIns="0" rtlCol="0" anchor="ctr">
              <a:spAutoFit/>
            </a:bodyPr>
            <a:lstStyle/>
            <a:p>
              <a:pPr lvl="0" algn="ctr" defTabSz="914400">
                <a:spcBef>
                  <a:spcPct val="20000"/>
                </a:spcBef>
                <a:defRPr/>
              </a:pPr>
              <a:r>
                <a:rPr lang="en-US" sz="3200" b="1" dirty="0">
                  <a:solidFill>
                    <a:srgbClr val="10181E"/>
                  </a:solidFill>
                  <a:latin typeface="Franklin Gothic Heavy" panose="020B0903020102020204" pitchFamily="34" charset="0"/>
                </a:rPr>
                <a:t>2</a:t>
              </a:r>
            </a:p>
          </p:txBody>
        </p:sp>
      </p:grpSp>
      <p:grpSp>
        <p:nvGrpSpPr>
          <p:cNvPr id="25" name="Group 2">
            <a:extLst>
              <a:ext uri="{FF2B5EF4-FFF2-40B4-BE49-F238E27FC236}">
                <a16:creationId xmlns:a16="http://schemas.microsoft.com/office/drawing/2014/main" id="{B9CD807F-2289-4879-B3FE-8D3C473BDD73}"/>
              </a:ext>
            </a:extLst>
          </p:cNvPr>
          <p:cNvGrpSpPr/>
          <p:nvPr/>
        </p:nvGrpSpPr>
        <p:grpSpPr>
          <a:xfrm>
            <a:off x="2000250" y="2861456"/>
            <a:ext cx="7386823" cy="1242705"/>
            <a:chOff x="3663279" y="4558348"/>
            <a:chExt cx="6749097" cy="1242705"/>
          </a:xfrm>
        </p:grpSpPr>
        <p:grpSp>
          <p:nvGrpSpPr>
            <p:cNvPr id="26" name="Group 15">
              <a:extLst>
                <a:ext uri="{FF2B5EF4-FFF2-40B4-BE49-F238E27FC236}">
                  <a16:creationId xmlns:a16="http://schemas.microsoft.com/office/drawing/2014/main" id="{1528F865-3C9A-4A9C-AB3F-64F4729F6D3D}"/>
                </a:ext>
              </a:extLst>
            </p:cNvPr>
            <p:cNvGrpSpPr/>
            <p:nvPr/>
          </p:nvGrpSpPr>
          <p:grpSpPr>
            <a:xfrm flipV="1">
              <a:off x="3663279" y="4558348"/>
              <a:ext cx="6749097" cy="1242705"/>
              <a:chOff x="1695450" y="2114550"/>
              <a:chExt cx="10343345" cy="1143001"/>
            </a:xfrm>
          </p:grpSpPr>
          <p:sp>
            <p:nvSpPr>
              <p:cNvPr id="28" name="Rectangle 27">
                <a:extLst>
                  <a:ext uri="{FF2B5EF4-FFF2-40B4-BE49-F238E27FC236}">
                    <a16:creationId xmlns:a16="http://schemas.microsoft.com/office/drawing/2014/main" id="{928B42ED-996B-420C-A71B-D20029517F3B}"/>
                  </a:ext>
                </a:extLst>
              </p:cNvPr>
              <p:cNvSpPr/>
              <p:nvPr/>
            </p:nvSpPr>
            <p:spPr bwMode="auto">
              <a:xfrm>
                <a:off x="4190997" y="2114550"/>
                <a:ext cx="7847798" cy="533400"/>
              </a:xfrm>
              <a:prstGeom prst="rect">
                <a:avLst/>
              </a:prstGeom>
              <a:solidFill>
                <a:srgbClr val="91B0C5"/>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9" name="Diagonal Stripe 54">
                <a:extLst>
                  <a:ext uri="{FF2B5EF4-FFF2-40B4-BE49-F238E27FC236}">
                    <a16:creationId xmlns:a16="http://schemas.microsoft.com/office/drawing/2014/main" id="{C71A0797-072B-49B4-883B-81707786A92F}"/>
                  </a:ext>
                </a:extLst>
              </p:cNvPr>
              <p:cNvSpPr/>
              <p:nvPr/>
            </p:nvSpPr>
            <p:spPr bwMode="auto">
              <a:xfrm rot="10800000">
                <a:off x="2362200" y="2114550"/>
                <a:ext cx="1828800" cy="1143000"/>
              </a:xfrm>
              <a:prstGeom prst="diagStripe">
                <a:avLst>
                  <a:gd name="adj" fmla="val 53333"/>
                </a:avLst>
              </a:prstGeom>
              <a:solidFill>
                <a:srgbClr val="638FAD"/>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30" name="Left Arrow 55">
                <a:extLst>
                  <a:ext uri="{FF2B5EF4-FFF2-40B4-BE49-F238E27FC236}">
                    <a16:creationId xmlns:a16="http://schemas.microsoft.com/office/drawing/2014/main" id="{DD5C1C0E-A361-4D30-84BC-72D0419CC0E3}"/>
                  </a:ext>
                </a:extLst>
              </p:cNvPr>
              <p:cNvSpPr/>
              <p:nvPr/>
            </p:nvSpPr>
            <p:spPr bwMode="auto">
              <a:xfrm>
                <a:off x="1695450" y="2724151"/>
                <a:ext cx="1524000" cy="533400"/>
              </a:xfrm>
              <a:prstGeom prst="leftArrow">
                <a:avLst>
                  <a:gd name="adj1" fmla="val 100000"/>
                  <a:gd name="adj2" fmla="val 49107"/>
                </a:avLst>
              </a:prstGeom>
              <a:solidFill>
                <a:srgbClr val="91B0C5"/>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grpSp>
        <p:sp>
          <p:nvSpPr>
            <p:cNvPr id="27" name="TextBox 56">
              <a:extLst>
                <a:ext uri="{FF2B5EF4-FFF2-40B4-BE49-F238E27FC236}">
                  <a16:creationId xmlns:a16="http://schemas.microsoft.com/office/drawing/2014/main" id="{5C8B003D-81F1-4E99-BB40-AF16B183980B}"/>
                </a:ext>
              </a:extLst>
            </p:cNvPr>
            <p:cNvSpPr txBox="1"/>
            <p:nvPr/>
          </p:nvSpPr>
          <p:spPr>
            <a:xfrm>
              <a:off x="4049698" y="4602920"/>
              <a:ext cx="390619" cy="492443"/>
            </a:xfrm>
            <a:prstGeom prst="rect">
              <a:avLst/>
            </a:prstGeom>
            <a:noFill/>
          </p:spPr>
          <p:txBody>
            <a:bodyPr wrap="square" lIns="0" tIns="0" rIns="0" bIns="0" rtlCol="0" anchor="ctr">
              <a:spAutoFit/>
            </a:bodyPr>
            <a:lstStyle/>
            <a:p>
              <a:pPr lvl="0" algn="ctr" defTabSz="914400">
                <a:spcBef>
                  <a:spcPct val="20000"/>
                </a:spcBef>
                <a:defRPr/>
              </a:pPr>
              <a:r>
                <a:rPr lang="en-US" sz="3200" b="1" dirty="0">
                  <a:solidFill>
                    <a:srgbClr val="10181E"/>
                  </a:solidFill>
                  <a:latin typeface="Franklin Gothic Heavy" panose="020B0903020102020204" pitchFamily="34" charset="0"/>
                </a:rPr>
                <a:t>3</a:t>
              </a:r>
            </a:p>
          </p:txBody>
        </p:sp>
      </p:grpSp>
      <p:grpSp>
        <p:nvGrpSpPr>
          <p:cNvPr id="31" name="Group 2">
            <a:extLst>
              <a:ext uri="{FF2B5EF4-FFF2-40B4-BE49-F238E27FC236}">
                <a16:creationId xmlns:a16="http://schemas.microsoft.com/office/drawing/2014/main" id="{948533E7-370A-420E-A424-E44EEF6B33A7}"/>
              </a:ext>
            </a:extLst>
          </p:cNvPr>
          <p:cNvGrpSpPr/>
          <p:nvPr/>
        </p:nvGrpSpPr>
        <p:grpSpPr>
          <a:xfrm>
            <a:off x="2000250" y="3630703"/>
            <a:ext cx="7386823" cy="1242705"/>
            <a:chOff x="3663279" y="4558348"/>
            <a:chExt cx="6749097" cy="1242705"/>
          </a:xfrm>
          <a:solidFill>
            <a:srgbClr val="91B0C5"/>
          </a:solidFill>
        </p:grpSpPr>
        <p:grpSp>
          <p:nvGrpSpPr>
            <p:cNvPr id="32" name="Group 15">
              <a:extLst>
                <a:ext uri="{FF2B5EF4-FFF2-40B4-BE49-F238E27FC236}">
                  <a16:creationId xmlns:a16="http://schemas.microsoft.com/office/drawing/2014/main" id="{E6FE7F58-4CBE-4932-BE95-D8EB58312851}"/>
                </a:ext>
              </a:extLst>
            </p:cNvPr>
            <p:cNvGrpSpPr/>
            <p:nvPr/>
          </p:nvGrpSpPr>
          <p:grpSpPr>
            <a:xfrm flipV="1">
              <a:off x="3663279" y="4558348"/>
              <a:ext cx="6749097" cy="1242705"/>
              <a:chOff x="1695450" y="2114550"/>
              <a:chExt cx="10343346" cy="1143001"/>
            </a:xfrm>
            <a:grpFill/>
          </p:grpSpPr>
          <p:sp>
            <p:nvSpPr>
              <p:cNvPr id="34" name="Rectangle 33">
                <a:extLst>
                  <a:ext uri="{FF2B5EF4-FFF2-40B4-BE49-F238E27FC236}">
                    <a16:creationId xmlns:a16="http://schemas.microsoft.com/office/drawing/2014/main" id="{0D0F4580-CBB4-439E-8FC7-DA56F9B6DAF1}"/>
                  </a:ext>
                </a:extLst>
              </p:cNvPr>
              <p:cNvSpPr/>
              <p:nvPr/>
            </p:nvSpPr>
            <p:spPr bwMode="auto">
              <a:xfrm>
                <a:off x="4190999" y="2114550"/>
                <a:ext cx="7847797" cy="533400"/>
              </a:xfrm>
              <a:prstGeom prst="rec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35" name="Diagonal Stripe 54">
                <a:extLst>
                  <a:ext uri="{FF2B5EF4-FFF2-40B4-BE49-F238E27FC236}">
                    <a16:creationId xmlns:a16="http://schemas.microsoft.com/office/drawing/2014/main" id="{532C916C-F079-4C52-9EE2-F498BB945C22}"/>
                  </a:ext>
                </a:extLst>
              </p:cNvPr>
              <p:cNvSpPr/>
              <p:nvPr/>
            </p:nvSpPr>
            <p:spPr bwMode="auto">
              <a:xfrm rot="10800000">
                <a:off x="2362200" y="2114550"/>
                <a:ext cx="1828800" cy="1143000"/>
              </a:xfrm>
              <a:prstGeom prst="diagStripe">
                <a:avLst>
                  <a:gd name="adj" fmla="val 53333"/>
                </a:avLst>
              </a:prstGeom>
              <a:solidFill>
                <a:srgbClr val="638FAD"/>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36" name="Left Arrow 55">
                <a:extLst>
                  <a:ext uri="{FF2B5EF4-FFF2-40B4-BE49-F238E27FC236}">
                    <a16:creationId xmlns:a16="http://schemas.microsoft.com/office/drawing/2014/main" id="{5E4F0E19-4320-48DC-BAE6-C427A61A5B0C}"/>
                  </a:ext>
                </a:extLst>
              </p:cNvPr>
              <p:cNvSpPr/>
              <p:nvPr/>
            </p:nvSpPr>
            <p:spPr bwMode="auto">
              <a:xfrm>
                <a:off x="1695450" y="2724151"/>
                <a:ext cx="1524000" cy="533400"/>
              </a:xfrm>
              <a:prstGeom prst="leftArrow">
                <a:avLst>
                  <a:gd name="adj1" fmla="val 100000"/>
                  <a:gd name="adj2" fmla="val 49107"/>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grpSp>
        <p:sp>
          <p:nvSpPr>
            <p:cNvPr id="33" name="TextBox 56">
              <a:extLst>
                <a:ext uri="{FF2B5EF4-FFF2-40B4-BE49-F238E27FC236}">
                  <a16:creationId xmlns:a16="http://schemas.microsoft.com/office/drawing/2014/main" id="{890614AD-C962-4572-BEF6-4BDBD4C988BD}"/>
                </a:ext>
              </a:extLst>
            </p:cNvPr>
            <p:cNvSpPr txBox="1"/>
            <p:nvPr/>
          </p:nvSpPr>
          <p:spPr>
            <a:xfrm>
              <a:off x="4049698" y="4602920"/>
              <a:ext cx="390619" cy="492443"/>
            </a:xfrm>
            <a:prstGeom prst="rect">
              <a:avLst/>
            </a:prstGeom>
            <a:grpFill/>
          </p:spPr>
          <p:txBody>
            <a:bodyPr wrap="square" lIns="0" tIns="0" rIns="0" bIns="0" rtlCol="0" anchor="ctr">
              <a:spAutoFit/>
            </a:bodyPr>
            <a:lstStyle/>
            <a:p>
              <a:pPr lvl="0" algn="ctr" defTabSz="914400">
                <a:spcBef>
                  <a:spcPct val="20000"/>
                </a:spcBef>
                <a:defRPr/>
              </a:pPr>
              <a:r>
                <a:rPr lang="en-US" sz="3200" b="1" dirty="0">
                  <a:solidFill>
                    <a:srgbClr val="10181E"/>
                  </a:solidFill>
                  <a:latin typeface="Franklin Gothic Heavy" panose="020B0903020102020204" pitchFamily="34" charset="0"/>
                </a:rPr>
                <a:t>4</a:t>
              </a:r>
            </a:p>
          </p:txBody>
        </p:sp>
      </p:grpSp>
      <p:sp>
        <p:nvSpPr>
          <p:cNvPr id="37" name="ZoneTexte 36">
            <a:extLst>
              <a:ext uri="{FF2B5EF4-FFF2-40B4-BE49-F238E27FC236}">
                <a16:creationId xmlns:a16="http://schemas.microsoft.com/office/drawing/2014/main" id="{24218111-8572-478C-9A43-E0895659DA3A}"/>
              </a:ext>
            </a:extLst>
          </p:cNvPr>
          <p:cNvSpPr txBox="1"/>
          <p:nvPr/>
        </p:nvSpPr>
        <p:spPr>
          <a:xfrm>
            <a:off x="3782475" y="1981088"/>
            <a:ext cx="5604597" cy="584775"/>
          </a:xfrm>
          <a:prstGeom prst="rect">
            <a:avLst/>
          </a:prstGeom>
          <a:noFill/>
        </p:spPr>
        <p:txBody>
          <a:bodyPr wrap="square">
            <a:spAutoFit/>
          </a:bodyPr>
          <a:lstStyle/>
          <a:p>
            <a:pPr algn="ctr"/>
            <a:r>
              <a:rPr lang="fr-FR" sz="3200" cap="small" dirty="0">
                <a:solidFill>
                  <a:srgbClr val="10181E"/>
                </a:solidFill>
                <a:latin typeface="Franklin Gothic Heavy" panose="020B0903020102020204" pitchFamily="34" charset="0"/>
              </a:rPr>
              <a:t>Background &amp; Motivation</a:t>
            </a:r>
          </a:p>
        </p:txBody>
      </p:sp>
      <p:sp>
        <p:nvSpPr>
          <p:cNvPr id="38" name="ZoneTexte 37">
            <a:extLst>
              <a:ext uri="{FF2B5EF4-FFF2-40B4-BE49-F238E27FC236}">
                <a16:creationId xmlns:a16="http://schemas.microsoft.com/office/drawing/2014/main" id="{95053AA0-9E82-4FD8-8898-EE5A6E37EA84}"/>
              </a:ext>
            </a:extLst>
          </p:cNvPr>
          <p:cNvSpPr txBox="1"/>
          <p:nvPr/>
        </p:nvSpPr>
        <p:spPr>
          <a:xfrm>
            <a:off x="3768557" y="2759833"/>
            <a:ext cx="5604598" cy="584775"/>
          </a:xfrm>
          <a:prstGeom prst="rect">
            <a:avLst/>
          </a:prstGeom>
          <a:noFill/>
        </p:spPr>
        <p:txBody>
          <a:bodyPr wrap="square">
            <a:spAutoFit/>
          </a:bodyPr>
          <a:lstStyle/>
          <a:p>
            <a:pPr algn="ctr"/>
            <a:r>
              <a:rPr lang="en-US" sz="3200" cap="small" dirty="0">
                <a:solidFill>
                  <a:srgbClr val="10181E"/>
                </a:solidFill>
                <a:latin typeface="Franklin Gothic Heavy" panose="020B0903020102020204" pitchFamily="34" charset="0"/>
              </a:rPr>
              <a:t>Problem</a:t>
            </a:r>
            <a:r>
              <a:rPr lang="fr-FR" sz="3200" cap="small" dirty="0">
                <a:solidFill>
                  <a:srgbClr val="10181E"/>
                </a:solidFill>
                <a:latin typeface="Franklin Gothic Heavy" panose="020B0903020102020204" pitchFamily="34" charset="0"/>
              </a:rPr>
              <a:t> Formulation</a:t>
            </a:r>
          </a:p>
        </p:txBody>
      </p:sp>
      <p:sp>
        <p:nvSpPr>
          <p:cNvPr id="39" name="ZoneTexte 38">
            <a:extLst>
              <a:ext uri="{FF2B5EF4-FFF2-40B4-BE49-F238E27FC236}">
                <a16:creationId xmlns:a16="http://schemas.microsoft.com/office/drawing/2014/main" id="{78E9655E-09C1-4E27-BEFC-AFD9CADC0453}"/>
              </a:ext>
            </a:extLst>
          </p:cNvPr>
          <p:cNvSpPr txBox="1"/>
          <p:nvPr/>
        </p:nvSpPr>
        <p:spPr>
          <a:xfrm>
            <a:off x="3781159" y="3524037"/>
            <a:ext cx="5619833" cy="584775"/>
          </a:xfrm>
          <a:prstGeom prst="rect">
            <a:avLst/>
          </a:prstGeom>
          <a:noFill/>
        </p:spPr>
        <p:txBody>
          <a:bodyPr wrap="square">
            <a:spAutoFit/>
          </a:bodyPr>
          <a:lstStyle/>
          <a:p>
            <a:pPr algn="ctr"/>
            <a:r>
              <a:rPr lang="en-US" sz="3200" cap="small" dirty="0">
                <a:solidFill>
                  <a:srgbClr val="10181E"/>
                </a:solidFill>
                <a:latin typeface="Franklin Gothic Heavy" panose="020B0903020102020204" pitchFamily="34" charset="0"/>
              </a:rPr>
              <a:t>Proposed</a:t>
            </a:r>
            <a:r>
              <a:rPr lang="fr-FR" sz="3200" cap="small" dirty="0">
                <a:solidFill>
                  <a:srgbClr val="10181E"/>
                </a:solidFill>
                <a:latin typeface="Franklin Gothic Heavy" panose="020B0903020102020204" pitchFamily="34" charset="0"/>
              </a:rPr>
              <a:t> Solution </a:t>
            </a:r>
          </a:p>
        </p:txBody>
      </p:sp>
      <p:sp>
        <p:nvSpPr>
          <p:cNvPr id="40" name="ZoneTexte 39">
            <a:extLst>
              <a:ext uri="{FF2B5EF4-FFF2-40B4-BE49-F238E27FC236}">
                <a16:creationId xmlns:a16="http://schemas.microsoft.com/office/drawing/2014/main" id="{1DE1788F-B68E-4426-A9E2-3A430AAB9B17}"/>
              </a:ext>
            </a:extLst>
          </p:cNvPr>
          <p:cNvSpPr txBox="1"/>
          <p:nvPr/>
        </p:nvSpPr>
        <p:spPr>
          <a:xfrm>
            <a:off x="3783790" y="4291056"/>
            <a:ext cx="5589364" cy="584775"/>
          </a:xfrm>
          <a:prstGeom prst="rect">
            <a:avLst/>
          </a:prstGeom>
          <a:noFill/>
        </p:spPr>
        <p:txBody>
          <a:bodyPr wrap="square">
            <a:spAutoFit/>
          </a:bodyPr>
          <a:lstStyle/>
          <a:p>
            <a:pPr algn="ctr"/>
            <a:r>
              <a:rPr lang="en-US" sz="3200" cap="small" dirty="0">
                <a:solidFill>
                  <a:srgbClr val="10181E"/>
                </a:solidFill>
                <a:latin typeface="Franklin Gothic Heavy" panose="020B0903020102020204" pitchFamily="34" charset="0"/>
              </a:rPr>
              <a:t>Results</a:t>
            </a:r>
            <a:r>
              <a:rPr lang="fr-FR" sz="3200" cap="small" dirty="0">
                <a:solidFill>
                  <a:srgbClr val="10181E"/>
                </a:solidFill>
                <a:latin typeface="Franklin Gothic Heavy" panose="020B0903020102020204" pitchFamily="34" charset="0"/>
              </a:rPr>
              <a:t> and Discussion </a:t>
            </a:r>
          </a:p>
        </p:txBody>
      </p:sp>
      <p:grpSp>
        <p:nvGrpSpPr>
          <p:cNvPr id="41" name="Group 2">
            <a:extLst>
              <a:ext uri="{FF2B5EF4-FFF2-40B4-BE49-F238E27FC236}">
                <a16:creationId xmlns:a16="http://schemas.microsoft.com/office/drawing/2014/main" id="{543FFF1D-1B5C-4D62-9687-D0F4E8CB60DF}"/>
              </a:ext>
            </a:extLst>
          </p:cNvPr>
          <p:cNvGrpSpPr/>
          <p:nvPr/>
        </p:nvGrpSpPr>
        <p:grpSpPr>
          <a:xfrm>
            <a:off x="2014169" y="4390257"/>
            <a:ext cx="7386823" cy="1242705"/>
            <a:chOff x="3663279" y="4558348"/>
            <a:chExt cx="6749097" cy="1242705"/>
          </a:xfrm>
          <a:solidFill>
            <a:srgbClr val="91B0C5"/>
          </a:solidFill>
        </p:grpSpPr>
        <p:grpSp>
          <p:nvGrpSpPr>
            <p:cNvPr id="42" name="Group 15">
              <a:extLst>
                <a:ext uri="{FF2B5EF4-FFF2-40B4-BE49-F238E27FC236}">
                  <a16:creationId xmlns:a16="http://schemas.microsoft.com/office/drawing/2014/main" id="{B01ABB31-AF5C-475E-8E64-8F775BA22EBD}"/>
                </a:ext>
              </a:extLst>
            </p:cNvPr>
            <p:cNvGrpSpPr/>
            <p:nvPr/>
          </p:nvGrpSpPr>
          <p:grpSpPr>
            <a:xfrm flipV="1">
              <a:off x="3663279" y="4558348"/>
              <a:ext cx="6749097" cy="1242705"/>
              <a:chOff x="1695450" y="2114550"/>
              <a:chExt cx="10343346" cy="1143001"/>
            </a:xfrm>
            <a:grpFill/>
          </p:grpSpPr>
          <p:sp>
            <p:nvSpPr>
              <p:cNvPr id="44" name="Rectangle 43">
                <a:extLst>
                  <a:ext uri="{FF2B5EF4-FFF2-40B4-BE49-F238E27FC236}">
                    <a16:creationId xmlns:a16="http://schemas.microsoft.com/office/drawing/2014/main" id="{B08BC34D-0690-46B1-A34B-31AB593C5395}"/>
                  </a:ext>
                </a:extLst>
              </p:cNvPr>
              <p:cNvSpPr/>
              <p:nvPr/>
            </p:nvSpPr>
            <p:spPr bwMode="auto">
              <a:xfrm>
                <a:off x="4190999" y="2114550"/>
                <a:ext cx="7847797" cy="533400"/>
              </a:xfrm>
              <a:prstGeom prst="rec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45" name="Diagonal Stripe 54">
                <a:extLst>
                  <a:ext uri="{FF2B5EF4-FFF2-40B4-BE49-F238E27FC236}">
                    <a16:creationId xmlns:a16="http://schemas.microsoft.com/office/drawing/2014/main" id="{B7FF572E-FF28-43F1-A4F2-74805C830BB2}"/>
                  </a:ext>
                </a:extLst>
              </p:cNvPr>
              <p:cNvSpPr/>
              <p:nvPr/>
            </p:nvSpPr>
            <p:spPr bwMode="auto">
              <a:xfrm rot="10800000">
                <a:off x="2362200" y="2114550"/>
                <a:ext cx="1828800" cy="1143000"/>
              </a:xfrm>
              <a:prstGeom prst="diagStripe">
                <a:avLst>
                  <a:gd name="adj" fmla="val 53333"/>
                </a:avLst>
              </a:prstGeom>
              <a:solidFill>
                <a:srgbClr val="638FAD"/>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46" name="Left Arrow 55">
                <a:extLst>
                  <a:ext uri="{FF2B5EF4-FFF2-40B4-BE49-F238E27FC236}">
                    <a16:creationId xmlns:a16="http://schemas.microsoft.com/office/drawing/2014/main" id="{A84728CE-031C-441C-9D23-0CED65901326}"/>
                  </a:ext>
                </a:extLst>
              </p:cNvPr>
              <p:cNvSpPr/>
              <p:nvPr/>
            </p:nvSpPr>
            <p:spPr bwMode="auto">
              <a:xfrm>
                <a:off x="1695450" y="2724151"/>
                <a:ext cx="1524000" cy="533400"/>
              </a:xfrm>
              <a:prstGeom prst="leftArrow">
                <a:avLst>
                  <a:gd name="adj1" fmla="val 100000"/>
                  <a:gd name="adj2" fmla="val 49107"/>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grpSp>
        <p:sp>
          <p:nvSpPr>
            <p:cNvPr id="43" name="TextBox 56">
              <a:extLst>
                <a:ext uri="{FF2B5EF4-FFF2-40B4-BE49-F238E27FC236}">
                  <a16:creationId xmlns:a16="http://schemas.microsoft.com/office/drawing/2014/main" id="{5B1C4106-AC41-427F-9C51-536277D2E0E6}"/>
                </a:ext>
              </a:extLst>
            </p:cNvPr>
            <p:cNvSpPr txBox="1"/>
            <p:nvPr/>
          </p:nvSpPr>
          <p:spPr>
            <a:xfrm>
              <a:off x="4049698" y="4602920"/>
              <a:ext cx="390619" cy="492443"/>
            </a:xfrm>
            <a:prstGeom prst="rect">
              <a:avLst/>
            </a:prstGeom>
            <a:grpFill/>
          </p:spPr>
          <p:txBody>
            <a:bodyPr wrap="square" lIns="0" tIns="0" rIns="0" bIns="0" rtlCol="0" anchor="ctr">
              <a:spAutoFit/>
            </a:bodyPr>
            <a:lstStyle/>
            <a:p>
              <a:pPr lvl="0" algn="ctr" defTabSz="914400">
                <a:spcBef>
                  <a:spcPct val="20000"/>
                </a:spcBef>
                <a:defRPr/>
              </a:pPr>
              <a:r>
                <a:rPr lang="en-US" sz="3200" b="1" dirty="0">
                  <a:solidFill>
                    <a:srgbClr val="10181E"/>
                  </a:solidFill>
                  <a:latin typeface="Franklin Gothic Heavy" panose="020B0903020102020204" pitchFamily="34" charset="0"/>
                </a:rPr>
                <a:t>5</a:t>
              </a:r>
            </a:p>
          </p:txBody>
        </p:sp>
      </p:grpSp>
      <p:sp>
        <p:nvSpPr>
          <p:cNvPr id="47" name="ZoneTexte 46">
            <a:extLst>
              <a:ext uri="{FF2B5EF4-FFF2-40B4-BE49-F238E27FC236}">
                <a16:creationId xmlns:a16="http://schemas.microsoft.com/office/drawing/2014/main" id="{8E756BE4-DF74-4E62-A2E0-23AB45DDA985}"/>
              </a:ext>
            </a:extLst>
          </p:cNvPr>
          <p:cNvSpPr txBox="1"/>
          <p:nvPr/>
        </p:nvSpPr>
        <p:spPr>
          <a:xfrm>
            <a:off x="3797709" y="5050610"/>
            <a:ext cx="5619833" cy="584775"/>
          </a:xfrm>
          <a:prstGeom prst="rect">
            <a:avLst/>
          </a:prstGeom>
          <a:noFill/>
        </p:spPr>
        <p:txBody>
          <a:bodyPr wrap="square">
            <a:spAutoFit/>
          </a:bodyPr>
          <a:lstStyle/>
          <a:p>
            <a:pPr algn="ctr"/>
            <a:r>
              <a:rPr lang="fr-FR" sz="3200" cap="small" dirty="0">
                <a:solidFill>
                  <a:srgbClr val="10181E"/>
                </a:solidFill>
                <a:latin typeface="Franklin Gothic Heavy" panose="020B0903020102020204" pitchFamily="34" charset="0"/>
              </a:rPr>
              <a:t>Conclusions and Perspectives</a:t>
            </a:r>
          </a:p>
        </p:txBody>
      </p:sp>
      <p:sp>
        <p:nvSpPr>
          <p:cNvPr id="50" name="Rectangle 49">
            <a:extLst>
              <a:ext uri="{FF2B5EF4-FFF2-40B4-BE49-F238E27FC236}">
                <a16:creationId xmlns:a16="http://schemas.microsoft.com/office/drawing/2014/main" id="{843EE363-DDC6-4958-B134-7B4521DFC962}"/>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ZoneTexte 48">
            <a:extLst>
              <a:ext uri="{FF2B5EF4-FFF2-40B4-BE49-F238E27FC236}">
                <a16:creationId xmlns:a16="http://schemas.microsoft.com/office/drawing/2014/main" id="{051018F8-3C5C-40F5-8A32-AC9B18BA4BA1}"/>
              </a:ext>
            </a:extLst>
          </p:cNvPr>
          <p:cNvSpPr txBox="1"/>
          <p:nvPr/>
        </p:nvSpPr>
        <p:spPr>
          <a:xfrm>
            <a:off x="0" y="0"/>
            <a:ext cx="6194854"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Presentation Outline</a:t>
            </a:r>
            <a:endParaRPr lang="fr-FR" sz="4000" b="1" cap="small" dirty="0">
              <a:solidFill>
                <a:schemeClr val="bg1"/>
              </a:solidFill>
              <a:latin typeface="Franklin Gothic Heavy" panose="020B0903020102020204" pitchFamily="34" charset="0"/>
              <a:cs typeface="Times New Roman" panose="02020603050405020304" pitchFamily="18" charset="0"/>
            </a:endParaRPr>
          </a:p>
        </p:txBody>
      </p:sp>
    </p:spTree>
    <p:extLst>
      <p:ext uri="{BB962C8B-B14F-4D97-AF65-F5344CB8AC3E}">
        <p14:creationId xmlns:p14="http://schemas.microsoft.com/office/powerpoint/2010/main" val="2834008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6ACDAE0-B181-465A-BE91-DD1FF8AB1D14}"/>
              </a:ext>
            </a:extLst>
          </p:cNvPr>
          <p:cNvSpPr txBox="1"/>
          <p:nvPr/>
        </p:nvSpPr>
        <p:spPr>
          <a:xfrm>
            <a:off x="1415999" y="3017165"/>
            <a:ext cx="9359999" cy="923330"/>
          </a:xfrm>
          <a:prstGeom prst="rect">
            <a:avLst/>
          </a:prstGeom>
          <a:noFill/>
        </p:spPr>
        <p:txBody>
          <a:bodyPr wrap="square" rtlCol="0">
            <a:spAutoFit/>
          </a:bodyPr>
          <a:lstStyle/>
          <a:p>
            <a:pPr algn="ctr"/>
            <a:r>
              <a:rPr lang="fr-FR" sz="5400" b="1" cap="small" dirty="0">
                <a:solidFill>
                  <a:srgbClr val="10181E"/>
                </a:solidFill>
                <a:latin typeface="Franklin Gothic Heavy" panose="020B0903020102020204" pitchFamily="34" charset="0"/>
              </a:rPr>
              <a:t>Background &amp; Motivation</a:t>
            </a:r>
          </a:p>
        </p:txBody>
      </p:sp>
      <p:sp>
        <p:nvSpPr>
          <p:cNvPr id="11" name="Rectangle 10">
            <a:extLst>
              <a:ext uri="{FF2B5EF4-FFF2-40B4-BE49-F238E27FC236}">
                <a16:creationId xmlns:a16="http://schemas.microsoft.com/office/drawing/2014/main" id="{1CE4C8FF-61B4-42FF-8390-994E016EE247}"/>
              </a:ext>
            </a:extLst>
          </p:cNvPr>
          <p:cNvSpPr/>
          <p:nvPr/>
        </p:nvSpPr>
        <p:spPr>
          <a:xfrm>
            <a:off x="1416000" y="4517180"/>
            <a:ext cx="93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12C7FB89-7675-4D3F-B0C1-2B11BE8A873C}"/>
              </a:ext>
            </a:extLst>
          </p:cNvPr>
          <p:cNvSpPr/>
          <p:nvPr/>
        </p:nvSpPr>
        <p:spPr>
          <a:xfrm>
            <a:off x="5646000" y="1801261"/>
            <a:ext cx="900000" cy="900000"/>
          </a:xfrm>
          <a:prstGeom prst="ellipse">
            <a:avLst/>
          </a:prstGeom>
          <a:solidFill>
            <a:srgbClr val="F7B32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latin typeface="Britannic Bold" panose="020B0903060703020204" pitchFamily="34" charset="0"/>
              </a:rPr>
              <a:t>1</a:t>
            </a:r>
          </a:p>
        </p:txBody>
      </p:sp>
      <p:sp>
        <p:nvSpPr>
          <p:cNvPr id="14" name="Rectangle 13">
            <a:extLst>
              <a:ext uri="{FF2B5EF4-FFF2-40B4-BE49-F238E27FC236}">
                <a16:creationId xmlns:a16="http://schemas.microsoft.com/office/drawing/2014/main" id="{CB2A366F-9941-4968-BAFD-18DBE5CF5B05}"/>
              </a:ext>
            </a:extLst>
          </p:cNvPr>
          <p:cNvSpPr/>
          <p:nvPr/>
        </p:nvSpPr>
        <p:spPr>
          <a:xfrm>
            <a:off x="1416001"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21">
            <a:extLst>
              <a:ext uri="{FF2B5EF4-FFF2-40B4-BE49-F238E27FC236}">
                <a16:creationId xmlns:a16="http://schemas.microsoft.com/office/drawing/2014/main" id="{25AF92FC-D49A-4110-BF05-09EF9C33D270}"/>
              </a:ext>
            </a:extLst>
          </p:cNvPr>
          <p:cNvSpPr/>
          <p:nvPr/>
        </p:nvSpPr>
        <p:spPr>
          <a:xfrm>
            <a:off x="6815999" y="2169031"/>
            <a:ext cx="3960000" cy="179117"/>
          </a:xfrm>
          <a:prstGeom prst="rect">
            <a:avLst/>
          </a:prstGeom>
          <a:solidFill>
            <a:srgbClr val="F7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2642554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7</a:t>
            </a:fld>
            <a:endParaRPr lang="fr-FR" sz="3200" dirty="0">
              <a:solidFill>
                <a:srgbClr val="16232B"/>
              </a:solidFill>
              <a:latin typeface="Arial Black" panose="020B0A04020102020204" pitchFamily="34" charset="0"/>
            </a:endParaRPr>
          </a:p>
        </p:txBody>
      </p:sp>
      <p:sp>
        <p:nvSpPr>
          <p:cNvPr id="8" name="ZoneTexte 7">
            <a:extLst>
              <a:ext uri="{FF2B5EF4-FFF2-40B4-BE49-F238E27FC236}">
                <a16:creationId xmlns:a16="http://schemas.microsoft.com/office/drawing/2014/main" id="{5D575EC5-40AD-46A0-89C6-D456F2544C7B}"/>
              </a:ext>
            </a:extLst>
          </p:cNvPr>
          <p:cNvSpPr txBox="1"/>
          <p:nvPr/>
        </p:nvSpPr>
        <p:spPr>
          <a:xfrm>
            <a:off x="2409725" y="2606860"/>
            <a:ext cx="7473461" cy="1323439"/>
          </a:xfrm>
          <a:prstGeom prst="rect">
            <a:avLst/>
          </a:prstGeom>
          <a:noFill/>
        </p:spPr>
        <p:txBody>
          <a:bodyPr wrap="square" rtlCol="0">
            <a:spAutoFit/>
          </a:bodyPr>
          <a:lstStyle/>
          <a:p>
            <a:r>
              <a:rPr lang="en-US" sz="7200" dirty="0">
                <a:solidFill>
                  <a:srgbClr val="F7B322"/>
                </a:solidFill>
                <a:latin typeface="Britannic Bold" panose="020B0903060703020204" pitchFamily="34" charset="0"/>
              </a:rPr>
              <a:t>127</a:t>
            </a:r>
            <a:r>
              <a:rPr lang="en-US" sz="8000" dirty="0">
                <a:solidFill>
                  <a:srgbClr val="F7B322"/>
                </a:solidFill>
              </a:rPr>
              <a:t> </a:t>
            </a:r>
            <a:r>
              <a:rPr lang="en-US" sz="2800" dirty="0">
                <a:solidFill>
                  <a:srgbClr val="F7B322"/>
                </a:solidFill>
                <a:latin typeface="Arial" panose="020B0604020202020204" pitchFamily="34" charset="0"/>
                <a:cs typeface="Arial" panose="020B0604020202020204" pitchFamily="34" charset="0"/>
              </a:rPr>
              <a:t>Devices every second</a:t>
            </a:r>
            <a:r>
              <a:rPr lang="en-US" sz="2000" baseline="30000" dirty="0">
                <a:solidFill>
                  <a:srgbClr val="F7B322"/>
                </a:solidFill>
                <a:latin typeface="Arial" panose="020B0604020202020204" pitchFamily="34" charset="0"/>
                <a:cs typeface="Arial" panose="020B0604020202020204" pitchFamily="34" charset="0"/>
              </a:rPr>
              <a:t>*</a:t>
            </a:r>
            <a:endParaRPr lang="en-US" sz="2800" baseline="30000" dirty="0">
              <a:solidFill>
                <a:srgbClr val="F7B322"/>
              </a:solidFill>
              <a:latin typeface="Arial" panose="020B0604020202020204" pitchFamily="34" charset="0"/>
              <a:cs typeface="Arial" panose="020B0604020202020204" pitchFamily="34" charset="0"/>
            </a:endParaRPr>
          </a:p>
        </p:txBody>
      </p:sp>
      <p:sp>
        <p:nvSpPr>
          <p:cNvPr id="10" name="ZoneTexte 9">
            <a:extLst>
              <a:ext uri="{FF2B5EF4-FFF2-40B4-BE49-F238E27FC236}">
                <a16:creationId xmlns:a16="http://schemas.microsoft.com/office/drawing/2014/main" id="{B0817FC1-9F7C-4311-A5E4-00EAB575F1A2}"/>
              </a:ext>
            </a:extLst>
          </p:cNvPr>
          <p:cNvSpPr txBox="1"/>
          <p:nvPr/>
        </p:nvSpPr>
        <p:spPr>
          <a:xfrm>
            <a:off x="9064993" y="6279558"/>
            <a:ext cx="1971975" cy="584775"/>
          </a:xfrm>
          <a:prstGeom prst="rect">
            <a:avLst/>
          </a:prstGeom>
          <a:noFill/>
        </p:spPr>
        <p:txBody>
          <a:bodyPr wrap="square" rtlCol="0">
            <a:spAutoFit/>
          </a:bodyPr>
          <a:lstStyle/>
          <a:p>
            <a:r>
              <a:rPr lang="en-US" sz="1600" dirty="0">
                <a:solidFill>
                  <a:schemeClr val="bg1">
                    <a:lumMod val="50000"/>
                  </a:schemeClr>
                </a:solidFill>
                <a:latin typeface="Arial" panose="020B0604020202020204" pitchFamily="34" charset="0"/>
                <a:cs typeface="Arial" panose="020B0604020202020204" pitchFamily="34" charset="0"/>
              </a:rPr>
              <a:t>* Source: McKinsey</a:t>
            </a:r>
          </a:p>
          <a:p>
            <a:r>
              <a:rPr lang="en-US" sz="1600" dirty="0">
                <a:solidFill>
                  <a:schemeClr val="bg1">
                    <a:lumMod val="50000"/>
                  </a:schemeClr>
                </a:solidFill>
                <a:latin typeface="Arial" panose="020B0604020202020204" pitchFamily="34" charset="0"/>
                <a:cs typeface="Arial" panose="020B0604020202020204" pitchFamily="34" charset="0"/>
              </a:rPr>
              <a:t>** Source: Statista</a:t>
            </a:r>
          </a:p>
        </p:txBody>
      </p:sp>
      <p:sp>
        <p:nvSpPr>
          <p:cNvPr id="17" name="ZoneTexte 16">
            <a:extLst>
              <a:ext uri="{FF2B5EF4-FFF2-40B4-BE49-F238E27FC236}">
                <a16:creationId xmlns:a16="http://schemas.microsoft.com/office/drawing/2014/main" id="{0EB2AC46-9257-447F-89EB-EBFE745FA894}"/>
              </a:ext>
            </a:extLst>
          </p:cNvPr>
          <p:cNvSpPr txBox="1"/>
          <p:nvPr/>
        </p:nvSpPr>
        <p:spPr>
          <a:xfrm>
            <a:off x="2536733" y="3693125"/>
            <a:ext cx="4141903" cy="1200329"/>
          </a:xfrm>
          <a:prstGeom prst="rect">
            <a:avLst/>
          </a:prstGeom>
          <a:noFill/>
        </p:spPr>
        <p:txBody>
          <a:bodyPr wrap="square">
            <a:spAutoFit/>
          </a:bodyPr>
          <a:lstStyle/>
          <a:p>
            <a:r>
              <a:rPr lang="en-US" sz="5400" baseline="30000" dirty="0">
                <a:solidFill>
                  <a:srgbClr val="F7B322"/>
                </a:solidFill>
                <a:latin typeface="Britannic Bold" panose="020B0903060703020204" pitchFamily="34" charset="0"/>
                <a:cs typeface="Arial" panose="020B0604020202020204" pitchFamily="34" charset="0"/>
              </a:rPr>
              <a:t> </a:t>
            </a:r>
            <a:r>
              <a:rPr lang="en-US" sz="7200" dirty="0">
                <a:solidFill>
                  <a:srgbClr val="F7B322"/>
                </a:solidFill>
                <a:latin typeface="Britannic Bold" panose="020B0903060703020204" pitchFamily="34" charset="0"/>
                <a:cs typeface="Arial" panose="020B0604020202020204" pitchFamily="34" charset="0"/>
              </a:rPr>
              <a:t>25</a:t>
            </a:r>
            <a:r>
              <a:rPr lang="en-US" sz="5400" dirty="0">
                <a:solidFill>
                  <a:srgbClr val="F7B322"/>
                </a:solidFill>
                <a:latin typeface="Britannic Bold" panose="020B0903060703020204" pitchFamily="34" charset="0"/>
                <a:cs typeface="Arial" panose="020B0604020202020204" pitchFamily="34" charset="0"/>
              </a:rPr>
              <a:t> </a:t>
            </a:r>
            <a:r>
              <a:rPr lang="en-US" sz="2800" dirty="0">
                <a:solidFill>
                  <a:srgbClr val="F7B322"/>
                </a:solidFill>
                <a:latin typeface="Arial" panose="020B0604020202020204" pitchFamily="34" charset="0"/>
                <a:cs typeface="Arial" panose="020B0604020202020204" pitchFamily="34" charset="0"/>
              </a:rPr>
              <a:t>in 2021</a:t>
            </a:r>
            <a:r>
              <a:rPr lang="en-US" sz="2800" baseline="30000" dirty="0">
                <a:solidFill>
                  <a:srgbClr val="F7B322"/>
                </a:solidFill>
                <a:latin typeface="Arial" panose="020B0604020202020204" pitchFamily="34" charset="0"/>
                <a:cs typeface="Arial" panose="020B0604020202020204" pitchFamily="34" charset="0"/>
              </a:rPr>
              <a:t>**</a:t>
            </a:r>
            <a:endParaRPr lang="en-US" sz="3600" baseline="30000" dirty="0">
              <a:solidFill>
                <a:srgbClr val="F7B322"/>
              </a:solidFill>
              <a:latin typeface="Arial" panose="020B0604020202020204" pitchFamily="34" charset="0"/>
              <a:cs typeface="Arial" panose="020B0604020202020204" pitchFamily="34" charset="0"/>
            </a:endParaRPr>
          </a:p>
        </p:txBody>
      </p:sp>
      <p:sp>
        <p:nvSpPr>
          <p:cNvPr id="19" name="ZoneTexte 18">
            <a:extLst>
              <a:ext uri="{FF2B5EF4-FFF2-40B4-BE49-F238E27FC236}">
                <a16:creationId xmlns:a16="http://schemas.microsoft.com/office/drawing/2014/main" id="{C8D27C45-8860-45C5-80E1-B4E8DB4050A0}"/>
              </a:ext>
            </a:extLst>
          </p:cNvPr>
          <p:cNvSpPr txBox="1"/>
          <p:nvPr/>
        </p:nvSpPr>
        <p:spPr>
          <a:xfrm>
            <a:off x="2625199" y="4496904"/>
            <a:ext cx="1677686" cy="646331"/>
          </a:xfrm>
          <a:prstGeom prst="rect">
            <a:avLst/>
          </a:prstGeom>
          <a:noFill/>
        </p:spPr>
        <p:txBody>
          <a:bodyPr wrap="square" rtlCol="0">
            <a:spAutoFit/>
          </a:bodyPr>
          <a:lstStyle/>
          <a:p>
            <a:r>
              <a:rPr lang="en-US" sz="3600" dirty="0">
                <a:solidFill>
                  <a:srgbClr val="F7B322"/>
                </a:solidFill>
                <a:latin typeface="Britannic Bold" panose="020B0903060703020204" pitchFamily="34" charset="0"/>
                <a:cs typeface="Arial" panose="020B0604020202020204" pitchFamily="34" charset="0"/>
              </a:rPr>
              <a:t>Billion</a:t>
            </a:r>
            <a:endParaRPr lang="en-US" sz="1200" baseline="30000" dirty="0">
              <a:solidFill>
                <a:srgbClr val="F7B322"/>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897EDC2-E8DD-477F-BAB9-0F995A97458F}"/>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ZoneTexte 14">
            <a:extLst>
              <a:ext uri="{FF2B5EF4-FFF2-40B4-BE49-F238E27FC236}">
                <a16:creationId xmlns:a16="http://schemas.microsoft.com/office/drawing/2014/main" id="{224EF557-C214-47E8-A210-B19F31EB8051}"/>
              </a:ext>
            </a:extLst>
          </p:cNvPr>
          <p:cNvSpPr txBox="1"/>
          <p:nvPr/>
        </p:nvSpPr>
        <p:spPr>
          <a:xfrm>
            <a:off x="0" y="0"/>
            <a:ext cx="7448550"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1, Background &amp; Motivation</a:t>
            </a:r>
          </a:p>
        </p:txBody>
      </p:sp>
      <p:sp>
        <p:nvSpPr>
          <p:cNvPr id="16" name="ZoneTexte 15">
            <a:extLst>
              <a:ext uri="{FF2B5EF4-FFF2-40B4-BE49-F238E27FC236}">
                <a16:creationId xmlns:a16="http://schemas.microsoft.com/office/drawing/2014/main" id="{AAEDA321-B65F-4A20-A06E-28903DB8A2DD}"/>
              </a:ext>
            </a:extLst>
          </p:cNvPr>
          <p:cNvSpPr txBox="1"/>
          <p:nvPr/>
        </p:nvSpPr>
        <p:spPr>
          <a:xfrm>
            <a:off x="971550" y="1369450"/>
            <a:ext cx="9696450" cy="954107"/>
          </a:xfrm>
          <a:prstGeom prst="rect">
            <a:avLst/>
          </a:prstGeom>
          <a:noFill/>
        </p:spPr>
        <p:txBody>
          <a:bodyPr wrap="square" rtlCol="0">
            <a:spAutoFit/>
          </a:bodyPr>
          <a:lstStyle/>
          <a:p>
            <a:pPr algn="ctr"/>
            <a:r>
              <a:rPr lang="en-US" sz="2800" dirty="0">
                <a:solidFill>
                  <a:srgbClr val="10181E"/>
                </a:solidFill>
                <a:latin typeface="Gill Sans MT" panose="020B0502020104020203" pitchFamily="34" charset="0"/>
                <a:cs typeface="Arial" panose="020B0604020202020204" pitchFamily="34" charset="0"/>
              </a:rPr>
              <a:t>The vision of </a:t>
            </a:r>
            <a:r>
              <a:rPr lang="en-US" sz="2800" b="1" dirty="0">
                <a:solidFill>
                  <a:srgbClr val="F7B322"/>
                </a:solidFill>
                <a:latin typeface="Gill Sans MT" panose="020B0502020104020203" pitchFamily="34" charset="0"/>
                <a:cs typeface="Arial" panose="020B0604020202020204" pitchFamily="34" charset="0"/>
              </a:rPr>
              <a:t>Internet of Things </a:t>
            </a:r>
            <a:r>
              <a:rPr lang="en-US" sz="2800" dirty="0">
                <a:solidFill>
                  <a:srgbClr val="10181E"/>
                </a:solidFill>
                <a:latin typeface="Gill Sans MT" panose="020B0502020104020203" pitchFamily="34" charset="0"/>
                <a:cs typeface="Arial" panose="020B0604020202020204" pitchFamily="34" charset="0"/>
              </a:rPr>
              <a:t>has been constantly expanding in </a:t>
            </a:r>
            <a:r>
              <a:rPr lang="en-US" sz="2800" b="1" dirty="0">
                <a:solidFill>
                  <a:srgbClr val="F7B322"/>
                </a:solidFill>
                <a:latin typeface="Gill Sans MT" panose="020B0502020104020203" pitchFamily="34" charset="0"/>
                <a:cs typeface="Arial" panose="020B0604020202020204" pitchFamily="34" charset="0"/>
              </a:rPr>
              <a:t>every</a:t>
            </a:r>
            <a:r>
              <a:rPr lang="en-US" sz="2800" dirty="0">
                <a:solidFill>
                  <a:srgbClr val="10181E"/>
                </a:solidFill>
                <a:latin typeface="Gill Sans MT" panose="020B0502020104020203" pitchFamily="34" charset="0"/>
                <a:cs typeface="Arial" panose="020B0604020202020204" pitchFamily="34" charset="0"/>
              </a:rPr>
              <a:t> aspect of life</a:t>
            </a:r>
          </a:p>
        </p:txBody>
      </p:sp>
      <p:sp>
        <p:nvSpPr>
          <p:cNvPr id="18" name="ZoneTexte 17">
            <a:extLst>
              <a:ext uri="{FF2B5EF4-FFF2-40B4-BE49-F238E27FC236}">
                <a16:creationId xmlns:a16="http://schemas.microsoft.com/office/drawing/2014/main" id="{03C03973-AD70-4F85-9095-A166BF68A6E1}"/>
              </a:ext>
            </a:extLst>
          </p:cNvPr>
          <p:cNvSpPr txBox="1"/>
          <p:nvPr/>
        </p:nvSpPr>
        <p:spPr>
          <a:xfrm>
            <a:off x="971550" y="5626431"/>
            <a:ext cx="9153525" cy="523220"/>
          </a:xfrm>
          <a:prstGeom prst="rect">
            <a:avLst/>
          </a:prstGeom>
          <a:noFill/>
        </p:spPr>
        <p:txBody>
          <a:bodyPr wrap="square" rtlCol="0">
            <a:spAutoFit/>
          </a:bodyPr>
          <a:lstStyle/>
          <a:p>
            <a:r>
              <a:rPr lang="en-US" sz="2800" dirty="0">
                <a:solidFill>
                  <a:srgbClr val="10181E"/>
                </a:solidFill>
                <a:latin typeface="Gill Sans MT" panose="020B0502020104020203" pitchFamily="34" charset="0"/>
                <a:cs typeface="Arial" panose="020B0604020202020204" pitchFamily="34" charset="0"/>
              </a:rPr>
              <a:t>Generating an unprecedented amount of </a:t>
            </a:r>
            <a:r>
              <a:rPr lang="en-US" sz="2800" b="1" dirty="0">
                <a:solidFill>
                  <a:srgbClr val="F7B322"/>
                </a:solidFill>
                <a:latin typeface="Gill Sans MT" panose="020B0502020104020203" pitchFamily="34" charset="0"/>
                <a:cs typeface="Arial" panose="020B0604020202020204" pitchFamily="34" charset="0"/>
              </a:rPr>
              <a:t>data</a:t>
            </a:r>
          </a:p>
        </p:txBody>
      </p:sp>
    </p:spTree>
    <p:extLst>
      <p:ext uri="{BB962C8B-B14F-4D97-AF65-F5344CB8AC3E}">
        <p14:creationId xmlns:p14="http://schemas.microsoft.com/office/powerpoint/2010/main" val="265872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19"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83B5A8-1D5E-439F-B249-BBF6EE127CBE}"/>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8</a:t>
            </a:fld>
            <a:endParaRPr lang="fr-FR" sz="3200" dirty="0">
              <a:solidFill>
                <a:srgbClr val="16232B"/>
              </a:solidFill>
              <a:latin typeface="Arial Black" panose="020B0A04020102020204" pitchFamily="34" charset="0"/>
            </a:endParaRPr>
          </a:p>
        </p:txBody>
      </p:sp>
      <p:sp>
        <p:nvSpPr>
          <p:cNvPr id="14" name="ZoneTexte 13">
            <a:extLst>
              <a:ext uri="{FF2B5EF4-FFF2-40B4-BE49-F238E27FC236}">
                <a16:creationId xmlns:a16="http://schemas.microsoft.com/office/drawing/2014/main" id="{D0C84FEA-BAEF-4305-AFC5-F45C24779F35}"/>
              </a:ext>
            </a:extLst>
          </p:cNvPr>
          <p:cNvSpPr txBox="1"/>
          <p:nvPr/>
        </p:nvSpPr>
        <p:spPr>
          <a:xfrm>
            <a:off x="0" y="0"/>
            <a:ext cx="7181850"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1, Background &amp; Motivation</a:t>
            </a:r>
          </a:p>
        </p:txBody>
      </p:sp>
      <p:sp>
        <p:nvSpPr>
          <p:cNvPr id="7" name="ZoneTexte 6">
            <a:extLst>
              <a:ext uri="{FF2B5EF4-FFF2-40B4-BE49-F238E27FC236}">
                <a16:creationId xmlns:a16="http://schemas.microsoft.com/office/drawing/2014/main" id="{A580663A-50E2-4AD7-B3DE-C7C6E1201456}"/>
              </a:ext>
            </a:extLst>
          </p:cNvPr>
          <p:cNvSpPr txBox="1"/>
          <p:nvPr/>
        </p:nvSpPr>
        <p:spPr>
          <a:xfrm>
            <a:off x="-1" y="1474669"/>
            <a:ext cx="10896601" cy="4154984"/>
          </a:xfrm>
          <a:prstGeom prst="rect">
            <a:avLst/>
          </a:prstGeom>
          <a:noFill/>
        </p:spPr>
        <p:txBody>
          <a:bodyPr wrap="square" rtlCol="0">
            <a:spAutoFit/>
          </a:bodyPr>
          <a:lstStyle/>
          <a:p>
            <a:pPr lvl="1"/>
            <a:r>
              <a:rPr lang="en-US" sz="2400" dirty="0">
                <a:solidFill>
                  <a:srgbClr val="10181E"/>
                </a:solidFill>
                <a:latin typeface="Gill Sans MT" panose="020B0502020104020203" pitchFamily="34" charset="0"/>
                <a:cs typeface="Arial" panose="020B0604020202020204" pitchFamily="34" charset="0"/>
              </a:rPr>
              <a:t>Given that IoT devices might be deployed in </a:t>
            </a:r>
            <a:r>
              <a:rPr lang="en-US" sz="2400" b="1" dirty="0">
                <a:solidFill>
                  <a:srgbClr val="F7B322"/>
                </a:solidFill>
                <a:latin typeface="Gill Sans MT" panose="020B0502020104020203" pitchFamily="34" charset="0"/>
                <a:cs typeface="Arial" panose="020B0604020202020204" pitchFamily="34" charset="0"/>
              </a:rPr>
              <a:t>hard-to-reach areas </a:t>
            </a:r>
            <a:r>
              <a:rPr lang="en-US" sz="2400" dirty="0">
                <a:solidFill>
                  <a:srgbClr val="10181E"/>
                </a:solidFill>
                <a:latin typeface="Gill Sans MT" panose="020B0502020104020203" pitchFamily="34" charset="0"/>
                <a:cs typeface="Arial" panose="020B0604020202020204" pitchFamily="34" charset="0"/>
              </a:rPr>
              <a:t>and over </a:t>
            </a:r>
            <a:r>
              <a:rPr lang="en-US" sz="2400" b="1" dirty="0">
                <a:solidFill>
                  <a:srgbClr val="F7B322"/>
                </a:solidFill>
                <a:latin typeface="Gill Sans MT" panose="020B0502020104020203" pitchFamily="34" charset="0"/>
                <a:cs typeface="Arial" panose="020B0604020202020204" pitchFamily="34" charset="0"/>
              </a:rPr>
              <a:t>moving targets</a:t>
            </a:r>
            <a:r>
              <a:rPr lang="en-US" sz="2400" dirty="0">
                <a:solidFill>
                  <a:srgbClr val="10181E"/>
                </a:solidFill>
                <a:latin typeface="Gill Sans MT" panose="020B0502020104020203" pitchFamily="34" charset="0"/>
                <a:cs typeface="Arial" panose="020B0604020202020204" pitchFamily="34" charset="0"/>
              </a:rPr>
              <a:t>, collecting data from these IoT nodes in a timely manner becomes </a:t>
            </a:r>
            <a:r>
              <a:rPr lang="en-US" sz="2400" b="1" dirty="0">
                <a:solidFill>
                  <a:srgbClr val="F7B322"/>
                </a:solidFill>
                <a:latin typeface="Gill Sans MT" panose="020B0502020104020203" pitchFamily="34" charset="0"/>
                <a:cs typeface="Arial" panose="020B0604020202020204" pitchFamily="34" charset="0"/>
              </a:rPr>
              <a:t>very challenging</a:t>
            </a:r>
          </a:p>
          <a:p>
            <a:pPr lvl="1"/>
            <a:endParaRPr lang="en-US" sz="2400" b="1" dirty="0">
              <a:solidFill>
                <a:srgbClr val="F7B322"/>
              </a:solidFill>
              <a:latin typeface="Gill Sans MT" panose="020B0502020104020203" pitchFamily="34" charset="0"/>
              <a:cs typeface="Arial" panose="020B0604020202020204" pitchFamily="34" charset="0"/>
            </a:endParaRPr>
          </a:p>
          <a:p>
            <a:pPr lvl="1"/>
            <a:r>
              <a:rPr lang="en-US" sz="2400" b="1" dirty="0">
                <a:solidFill>
                  <a:srgbClr val="F7B322"/>
                </a:solidFill>
                <a:latin typeface="Gill Sans MT" panose="020B0502020104020203" pitchFamily="34" charset="0"/>
                <a:cs typeface="Arial" panose="020B0604020202020204" pitchFamily="34" charset="0"/>
              </a:rPr>
              <a:t>UAVs</a:t>
            </a:r>
            <a:r>
              <a:rPr lang="en-US" sz="2400" dirty="0">
                <a:solidFill>
                  <a:srgbClr val="10181E"/>
                </a:solidFill>
                <a:latin typeface="Gill Sans MT" panose="020B0502020104020203" pitchFamily="34" charset="0"/>
                <a:cs typeface="Arial" panose="020B0604020202020204" pitchFamily="34" charset="0"/>
              </a:rPr>
              <a:t>  as  flying  </a:t>
            </a:r>
            <a:r>
              <a:rPr lang="en-US" sz="2400" b="1" dirty="0">
                <a:solidFill>
                  <a:srgbClr val="F7B322"/>
                </a:solidFill>
                <a:latin typeface="Gill Sans MT" panose="020B0502020104020203" pitchFamily="34" charset="0"/>
                <a:cs typeface="Arial" panose="020B0604020202020204" pitchFamily="34" charset="0"/>
              </a:rPr>
              <a:t>data  collectors  </a:t>
            </a:r>
            <a:r>
              <a:rPr lang="en-US" sz="2400" dirty="0">
                <a:solidFill>
                  <a:srgbClr val="10181E"/>
                </a:solidFill>
                <a:latin typeface="Gill Sans MT" panose="020B0502020104020203" pitchFamily="34" charset="0"/>
                <a:cs typeface="Arial" panose="020B0604020202020204" pitchFamily="34" charset="0"/>
              </a:rPr>
              <a:t>has  gained  interest</a:t>
            </a:r>
          </a:p>
          <a:p>
            <a:pPr lvl="2"/>
            <a:r>
              <a:rPr lang="en-US" sz="2400" dirty="0">
                <a:solidFill>
                  <a:srgbClr val="10181E"/>
                </a:solidFill>
                <a:latin typeface="Gill Sans MT" panose="020B0502020104020203" pitchFamily="34" charset="0"/>
                <a:cs typeface="Arial" panose="020B0604020202020204" pitchFamily="34" charset="0"/>
              </a:rPr>
              <a:t> </a:t>
            </a:r>
          </a:p>
          <a:p>
            <a:pPr marL="1257300" lvl="2" indent="-342900">
              <a:buFont typeface="Wingdings" panose="05000000000000000000" pitchFamily="2" charset="2"/>
              <a:buChar char="§"/>
            </a:pPr>
            <a:r>
              <a:rPr lang="en-US" sz="2400" dirty="0">
                <a:solidFill>
                  <a:srgbClr val="10181E"/>
                </a:solidFill>
                <a:latin typeface="Gill Sans MT" panose="020B0502020104020203" pitchFamily="34" charset="0"/>
                <a:cs typeface="Arial" panose="020B0604020202020204" pitchFamily="34" charset="0"/>
              </a:rPr>
              <a:t>Flexibility</a:t>
            </a:r>
          </a:p>
          <a:p>
            <a:pPr marL="1257300" lvl="2" indent="-342900">
              <a:buFont typeface="Wingdings" panose="05000000000000000000" pitchFamily="2" charset="2"/>
              <a:buChar char="§"/>
            </a:pPr>
            <a:r>
              <a:rPr lang="en-US" sz="2400" dirty="0">
                <a:solidFill>
                  <a:srgbClr val="10181E"/>
                </a:solidFill>
                <a:latin typeface="Gill Sans MT" panose="020B0502020104020203" pitchFamily="34" charset="0"/>
                <a:cs typeface="Arial" panose="020B0604020202020204" pitchFamily="34" charset="0"/>
              </a:rPr>
              <a:t>Strong line-of-sight (LoS) communication channels</a:t>
            </a:r>
          </a:p>
          <a:p>
            <a:pPr marL="1257300" lvl="2" indent="-342900">
              <a:buFont typeface="Wingdings" panose="05000000000000000000" pitchFamily="2" charset="2"/>
              <a:buChar char="§"/>
            </a:pPr>
            <a:r>
              <a:rPr lang="en-US" sz="2400" dirty="0">
                <a:solidFill>
                  <a:srgbClr val="10181E"/>
                </a:solidFill>
                <a:latin typeface="Gill Sans MT" panose="020B0502020104020203" pitchFamily="34" charset="0"/>
                <a:cs typeface="Arial" panose="020B0604020202020204" pitchFamily="34" charset="0"/>
              </a:rPr>
              <a:t>Reach low-power IoT devices</a:t>
            </a:r>
          </a:p>
          <a:p>
            <a:pPr lvl="1"/>
            <a:endParaRPr lang="en-US" sz="2400" dirty="0">
              <a:solidFill>
                <a:srgbClr val="10181E"/>
              </a:solidFill>
              <a:latin typeface="Gill Sans MT" panose="020B0502020104020203" pitchFamily="34" charset="0"/>
              <a:cs typeface="Arial" panose="020B0604020202020204" pitchFamily="34" charset="0"/>
            </a:endParaRPr>
          </a:p>
          <a:p>
            <a:pPr lvl="1"/>
            <a:endParaRPr lang="en-US" sz="2400" dirty="0">
              <a:solidFill>
                <a:srgbClr val="10181E"/>
              </a:solidFill>
              <a:latin typeface="Gill Sans MT" panose="020B0502020104020203" pitchFamily="34" charset="0"/>
              <a:cs typeface="Arial" panose="020B0604020202020204" pitchFamily="34" charset="0"/>
            </a:endParaRPr>
          </a:p>
        </p:txBody>
      </p:sp>
      <p:pic>
        <p:nvPicPr>
          <p:cNvPr id="9" name="Image 8">
            <a:extLst>
              <a:ext uri="{FF2B5EF4-FFF2-40B4-BE49-F238E27FC236}">
                <a16:creationId xmlns:a16="http://schemas.microsoft.com/office/drawing/2014/main" id="{2C123063-E850-47C4-BC50-00FDABF24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181" y="3429000"/>
            <a:ext cx="2281975" cy="2281975"/>
          </a:xfrm>
          <a:prstGeom prst="rect">
            <a:avLst/>
          </a:prstGeom>
        </p:spPr>
      </p:pic>
    </p:spTree>
    <p:extLst>
      <p:ext uri="{BB962C8B-B14F-4D97-AF65-F5344CB8AC3E}">
        <p14:creationId xmlns:p14="http://schemas.microsoft.com/office/powerpoint/2010/main" val="2159871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83B5A8-1D5E-439F-B249-BBF6EE127CBE}"/>
              </a:ext>
            </a:extLst>
          </p:cNvPr>
          <p:cNvSpPr/>
          <p:nvPr/>
        </p:nvSpPr>
        <p:spPr>
          <a:xfrm>
            <a:off x="-1" y="1"/>
            <a:ext cx="12192001" cy="535784"/>
          </a:xfrm>
          <a:prstGeom prst="rect">
            <a:avLst/>
          </a:prstGeom>
          <a:solidFill>
            <a:srgbClr val="7EA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 coins arrondis 3">
            <a:extLst>
              <a:ext uri="{FF2B5EF4-FFF2-40B4-BE49-F238E27FC236}">
                <a16:creationId xmlns:a16="http://schemas.microsoft.com/office/drawing/2014/main" id="{F6630CAF-57CF-485B-9E06-7BC2261F11D7}"/>
              </a:ext>
            </a:extLst>
          </p:cNvPr>
          <p:cNvSpPr/>
          <p:nvPr/>
        </p:nvSpPr>
        <p:spPr>
          <a:xfrm>
            <a:off x="11036968" y="6224336"/>
            <a:ext cx="978569" cy="1267327"/>
          </a:xfrm>
          <a:prstGeom prst="roundRect">
            <a:avLst/>
          </a:prstGeom>
          <a:solidFill>
            <a:srgbClr val="91B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9CBE9758-3941-4E2C-BF6F-734BB6EE6F47}"/>
              </a:ext>
            </a:extLst>
          </p:cNvPr>
          <p:cNvSpPr>
            <a:spLocks noGrp="1"/>
          </p:cNvSpPr>
          <p:nvPr>
            <p:ph type="sldNum" sz="quarter" idx="12"/>
          </p:nvPr>
        </p:nvSpPr>
        <p:spPr>
          <a:xfrm>
            <a:off x="11036968" y="6224336"/>
            <a:ext cx="978569" cy="633664"/>
          </a:xfrm>
        </p:spPr>
        <p:txBody>
          <a:bodyPr/>
          <a:lstStyle/>
          <a:p>
            <a:pPr algn="ctr"/>
            <a:fld id="{BDB3B0C0-B53F-49E1-8FBB-C63F98603A43}" type="slidenum">
              <a:rPr lang="fr-FR" sz="3200" smtClean="0">
                <a:solidFill>
                  <a:srgbClr val="16232B"/>
                </a:solidFill>
                <a:latin typeface="Arial Black" panose="020B0A04020102020204" pitchFamily="34" charset="0"/>
              </a:rPr>
              <a:t>9</a:t>
            </a:fld>
            <a:endParaRPr lang="fr-FR" sz="3200" dirty="0">
              <a:solidFill>
                <a:srgbClr val="16232B"/>
              </a:solidFill>
              <a:latin typeface="Arial Black" panose="020B0A04020102020204" pitchFamily="34" charset="0"/>
            </a:endParaRPr>
          </a:p>
        </p:txBody>
      </p:sp>
      <p:sp>
        <p:nvSpPr>
          <p:cNvPr id="14" name="ZoneTexte 13">
            <a:extLst>
              <a:ext uri="{FF2B5EF4-FFF2-40B4-BE49-F238E27FC236}">
                <a16:creationId xmlns:a16="http://schemas.microsoft.com/office/drawing/2014/main" id="{D0C84FEA-BAEF-4305-AFC5-F45C24779F35}"/>
              </a:ext>
            </a:extLst>
          </p:cNvPr>
          <p:cNvSpPr txBox="1"/>
          <p:nvPr/>
        </p:nvSpPr>
        <p:spPr>
          <a:xfrm>
            <a:off x="-1" y="0"/>
            <a:ext cx="7953375" cy="707886"/>
          </a:xfrm>
          <a:prstGeom prst="rect">
            <a:avLst/>
          </a:prstGeom>
          <a:noFill/>
        </p:spPr>
        <p:txBody>
          <a:bodyPr wrap="square" rtlCol="0">
            <a:spAutoFit/>
          </a:bodyPr>
          <a:lstStyle/>
          <a:p>
            <a:pPr lvl="1"/>
            <a:r>
              <a:rPr lang="en-US" sz="4000" b="1" cap="small" dirty="0">
                <a:solidFill>
                  <a:schemeClr val="bg1"/>
                </a:solidFill>
                <a:latin typeface="Franklin Gothic Heavy" panose="020B0903020102020204" pitchFamily="34" charset="0"/>
                <a:cs typeface="Times New Roman" panose="02020603050405020304" pitchFamily="18" charset="0"/>
              </a:rPr>
              <a:t>1, Background &amp; Motivation</a:t>
            </a:r>
          </a:p>
        </p:txBody>
      </p:sp>
      <p:sp>
        <p:nvSpPr>
          <p:cNvPr id="8" name="ZoneTexte 7">
            <a:extLst>
              <a:ext uri="{FF2B5EF4-FFF2-40B4-BE49-F238E27FC236}">
                <a16:creationId xmlns:a16="http://schemas.microsoft.com/office/drawing/2014/main" id="{7E04F5AD-40CE-43B5-AAA5-B3B56B1FAB2D}"/>
              </a:ext>
            </a:extLst>
          </p:cNvPr>
          <p:cNvSpPr txBox="1"/>
          <p:nvPr/>
        </p:nvSpPr>
        <p:spPr>
          <a:xfrm>
            <a:off x="0" y="535785"/>
            <a:ext cx="10590415" cy="744178"/>
          </a:xfrm>
          <a:prstGeom prst="rect">
            <a:avLst/>
          </a:prstGeom>
          <a:noFill/>
        </p:spPr>
        <p:txBody>
          <a:bodyPr wrap="square" rtlCol="0">
            <a:spAutoFit/>
          </a:bodyPr>
          <a:lstStyle/>
          <a:p>
            <a:pPr lvl="1">
              <a:lnSpc>
                <a:spcPct val="150000"/>
              </a:lnSpc>
              <a:spcAft>
                <a:spcPts val="600"/>
              </a:spcAft>
            </a:pPr>
            <a:r>
              <a:rPr lang="fr-FR" sz="3200" b="1" dirty="0">
                <a:solidFill>
                  <a:srgbClr val="F7B322"/>
                </a:solidFill>
                <a:latin typeface="Gill Sans MT" panose="020B0502020104020203" pitchFamily="34" charset="0"/>
              </a:rPr>
              <a:t>State of the art</a:t>
            </a:r>
          </a:p>
        </p:txBody>
      </p:sp>
      <p:pic>
        <p:nvPicPr>
          <p:cNvPr id="16" name="Image 15">
            <a:extLst>
              <a:ext uri="{FF2B5EF4-FFF2-40B4-BE49-F238E27FC236}">
                <a16:creationId xmlns:a16="http://schemas.microsoft.com/office/drawing/2014/main" id="{0DC6EDF6-2401-4F6E-A6F8-33325F434AAA}"/>
              </a:ext>
            </a:extLst>
          </p:cNvPr>
          <p:cNvPicPr>
            <a:picLocks noChangeAspect="1"/>
          </p:cNvPicPr>
          <p:nvPr/>
        </p:nvPicPr>
        <p:blipFill rotWithShape="1">
          <a:blip r:embed="rId3"/>
          <a:srcRect l="7187" t="14306" r="8594" b="5556"/>
          <a:stretch/>
        </p:blipFill>
        <p:spPr>
          <a:xfrm>
            <a:off x="692818" y="1243670"/>
            <a:ext cx="10344150" cy="5536712"/>
          </a:xfrm>
          <a:prstGeom prst="rect">
            <a:avLst/>
          </a:prstGeom>
        </p:spPr>
      </p:pic>
    </p:spTree>
    <p:extLst>
      <p:ext uri="{BB962C8B-B14F-4D97-AF65-F5344CB8AC3E}">
        <p14:creationId xmlns:p14="http://schemas.microsoft.com/office/powerpoint/2010/main" val="219156139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17490</TotalTime>
  <Words>2000</Words>
  <Application>Microsoft Office PowerPoint</Application>
  <PresentationFormat>Grand écran</PresentationFormat>
  <Paragraphs>297</Paragraphs>
  <Slides>37</Slides>
  <Notes>37</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37</vt:i4>
      </vt:variant>
    </vt:vector>
  </HeadingPairs>
  <TitlesOfParts>
    <vt:vector size="51" baseType="lpstr">
      <vt:lpstr>Arial</vt:lpstr>
      <vt:lpstr>Arial Black</vt:lpstr>
      <vt:lpstr>Bahnschrift SemiBold</vt:lpstr>
      <vt:lpstr>Britannic Bold</vt:lpstr>
      <vt:lpstr>Calibri</vt:lpstr>
      <vt:lpstr>Calibri Light</vt:lpstr>
      <vt:lpstr>Cambria Math</vt:lpstr>
      <vt:lpstr>Franklin Gothic Demi Cond</vt:lpstr>
      <vt:lpstr>Franklin Gothic Heavy</vt:lpstr>
      <vt:lpstr>Gill Sans MT</vt:lpstr>
      <vt:lpstr>Roboto</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Stranger GO</dc:creator>
  <cp:lastModifiedBy>Stranger GO</cp:lastModifiedBy>
  <cp:revision>486</cp:revision>
  <dcterms:created xsi:type="dcterms:W3CDTF">2020-10-23T19:35:23Z</dcterms:created>
  <dcterms:modified xsi:type="dcterms:W3CDTF">2021-06-16T19:49:21Z</dcterms:modified>
</cp:coreProperties>
</file>